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70" r:id="rId6"/>
    <p:sldId id="260" r:id="rId7"/>
    <p:sldId id="261" r:id="rId8"/>
    <p:sldId id="262" r:id="rId9"/>
    <p:sldId id="263" r:id="rId10"/>
    <p:sldId id="264" r:id="rId11"/>
    <p:sldId id="265" r:id="rId12"/>
    <p:sldId id="266" r:id="rId13"/>
    <p:sldId id="267" r:id="rId14"/>
    <p:sldId id="268" r:id="rId15"/>
    <p:sldId id="269"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301" r:id="rId42"/>
    <p:sldId id="296" r:id="rId43"/>
    <p:sldId id="297" r:id="rId44"/>
    <p:sldId id="298" r:id="rId45"/>
    <p:sldId id="299" r:id="rId46"/>
    <p:sldId id="300" r:id="rId47"/>
    <p:sldId id="302" r:id="rId48"/>
    <p:sldId id="303" r:id="rId49"/>
    <p:sldId id="304" r:id="rId50"/>
    <p:sldId id="305" r:id="rId51"/>
    <p:sldId id="345" r:id="rId52"/>
    <p:sldId id="346" r:id="rId53"/>
    <p:sldId id="347" r:id="rId54"/>
    <p:sldId id="348" r:id="rId55"/>
    <p:sldId id="349" r:id="rId56"/>
    <p:sldId id="350" r:id="rId57"/>
    <p:sldId id="309" r:id="rId58"/>
    <p:sldId id="310" r:id="rId59"/>
    <p:sldId id="311" r:id="rId60"/>
    <p:sldId id="312" r:id="rId61"/>
    <p:sldId id="314" r:id="rId62"/>
    <p:sldId id="315" r:id="rId63"/>
    <p:sldId id="316" r:id="rId64"/>
    <p:sldId id="317" r:id="rId65"/>
    <p:sldId id="318" r:id="rId66"/>
    <p:sldId id="319" r:id="rId67"/>
    <p:sldId id="320" r:id="rId68"/>
    <p:sldId id="321" r:id="rId69"/>
    <p:sldId id="322" r:id="rId70"/>
    <p:sldId id="323" r:id="rId71"/>
    <p:sldId id="351" r:id="rId7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9" autoAdjust="0"/>
    <p:restoredTop sz="94660" autoAdjust="0"/>
  </p:normalViewPr>
  <p:slideViewPr>
    <p:cSldViewPr>
      <p:cViewPr varScale="1">
        <p:scale>
          <a:sx n="104" d="100"/>
          <a:sy n="104" d="100"/>
        </p:scale>
        <p:origin x="-90" y="-120"/>
      </p:cViewPr>
      <p:guideLst>
        <p:guide orient="horz" pos="2160"/>
        <p:guide pos="2880"/>
      </p:guideLst>
    </p:cSldViewPr>
  </p:slideViewPr>
  <p:outlineViewPr>
    <p:cViewPr>
      <p:scale>
        <a:sx n="33" d="100"/>
        <a:sy n="33" d="100"/>
      </p:scale>
      <p:origin x="0" y="3777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1"/>
            <a:ext cx="7543800" cy="2593975"/>
          </a:xfrm>
        </p:spPr>
        <p:txBody>
          <a:bodyPr anchor="b"/>
          <a:lstStyle>
            <a:lvl1pPr>
              <a:defRPr sz="6600">
                <a:ln>
                  <a:noFill/>
                </a:ln>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724482D-6700-4BB3-9F2B-4FD966CADD1B}" type="datetimeFigureOut">
              <a:rPr lang="ru-RU" smtClean="0"/>
              <a:t>20.12.2015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CF900B4-3045-4320-8193-6CBC40A27F4E}"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724482D-6700-4BB3-9F2B-4FD966CADD1B}" type="datetimeFigureOut">
              <a:rPr lang="ru-RU" smtClean="0"/>
              <a:t>20.12.2015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CF900B4-3045-4320-8193-6CBC40A27F4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752600" cy="58515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724482D-6700-4BB3-9F2B-4FD966CADD1B}" type="datetimeFigureOut">
              <a:rPr lang="ru-RU" smtClean="0"/>
              <a:t>20.12.2015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CF900B4-3045-4320-8193-6CBC40A27F4E}"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724482D-6700-4BB3-9F2B-4FD966CADD1B}" type="datetimeFigureOut">
              <a:rPr lang="ru-RU" smtClean="0"/>
              <a:t>20.12.2015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CF900B4-3045-4320-8193-6CBC40A27F4E}"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4" y="5486401"/>
            <a:ext cx="7659687" cy="1168400"/>
          </a:xfrm>
        </p:spPr>
        <p:txBody>
          <a:bodyPr anchor="t"/>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4" y="3852864"/>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724482D-6700-4BB3-9F2B-4FD966CADD1B}" type="datetimeFigureOut">
              <a:rPr lang="ru-RU" smtClean="0"/>
              <a:t>20.12.2015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CF900B4-3045-4320-8193-6CBC40A27F4E}"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724482D-6700-4BB3-9F2B-4FD966CADD1B}" type="datetimeFigureOut">
              <a:rPr lang="ru-RU" smtClean="0"/>
              <a:t>20.12.2015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CF900B4-3045-4320-8193-6CBC40A27F4E}"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5724482D-6700-4BB3-9F2B-4FD966CADD1B}" type="datetimeFigureOut">
              <a:rPr lang="ru-RU" smtClean="0"/>
              <a:t>20.12.2015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CF900B4-3045-4320-8193-6CBC40A27F4E}"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5724482D-6700-4BB3-9F2B-4FD966CADD1B}" type="datetimeFigureOut">
              <a:rPr lang="ru-RU" smtClean="0"/>
              <a:t>20.12.2015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CF900B4-3045-4320-8193-6CBC40A27F4E}"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24482D-6700-4BB3-9F2B-4FD966CADD1B}" type="datetimeFigureOut">
              <a:rPr lang="ru-RU" smtClean="0"/>
              <a:t>20.12.2015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CF900B4-3045-4320-8193-6CBC40A27F4E}"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ru-RU" smtClean="0"/>
              <a:t>Образец заголовка</a:t>
            </a:r>
            <a:endParaRPr lang="en-US" dirty="0"/>
          </a:p>
        </p:txBody>
      </p:sp>
      <p:sp>
        <p:nvSpPr>
          <p:cNvPr id="4" name="Text Placeholder 3"/>
          <p:cNvSpPr>
            <a:spLocks noGrp="1"/>
          </p:cNvSpPr>
          <p:nvPr>
            <p:ph type="body" sz="half" idx="2"/>
          </p:nvPr>
        </p:nvSpPr>
        <p:spPr>
          <a:xfrm>
            <a:off x="304801"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724482D-6700-4BB3-9F2B-4FD966CADD1B}" type="datetimeFigureOut">
              <a:rPr lang="ru-RU" smtClean="0"/>
              <a:t>20.12.2015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CF900B4-3045-4320-8193-6CBC40A27F4E}" type="slidenum">
              <a:rPr lang="ru-RU" smtClean="0"/>
              <a:t>‹#›</a:t>
            </a:fld>
            <a:endParaRPr lang="ru-RU"/>
          </a:p>
        </p:txBody>
      </p:sp>
      <p:sp>
        <p:nvSpPr>
          <p:cNvPr id="9" name="Content Placeholder 8"/>
          <p:cNvSpPr>
            <a:spLocks noGrp="1"/>
          </p:cNvSpPr>
          <p:nvPr>
            <p:ph sz="quarter" idx="13"/>
          </p:nvPr>
        </p:nvSpPr>
        <p:spPr>
          <a:xfrm>
            <a:off x="304800" y="381000"/>
            <a:ext cx="7772400" cy="494284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5724482D-6700-4BB3-9F2B-4FD966CADD1B}" type="datetimeFigureOut">
              <a:rPr lang="ru-RU" smtClean="0"/>
              <a:t>20.12.2015</a:t>
            </a:fld>
            <a:endParaRPr lang="ru-RU"/>
          </a:p>
        </p:txBody>
      </p:sp>
      <p:sp>
        <p:nvSpPr>
          <p:cNvPr id="9" name="Slide Number Placeholder 8"/>
          <p:cNvSpPr>
            <a:spLocks noGrp="1"/>
          </p:cNvSpPr>
          <p:nvPr>
            <p:ph type="sldNum" sz="quarter" idx="11"/>
          </p:nvPr>
        </p:nvSpPr>
        <p:spPr/>
        <p:txBody>
          <a:bodyPr/>
          <a:lstStyle/>
          <a:p>
            <a:fld id="{8CF900B4-3045-4320-8193-6CBC40A27F4E}" type="slidenum">
              <a:rPr lang="ru-RU" smtClean="0"/>
              <a:t>‹#›</a:t>
            </a:fld>
            <a:endParaRPr lang="ru-RU"/>
          </a:p>
        </p:txBody>
      </p:sp>
      <p:sp>
        <p:nvSpPr>
          <p:cNvPr id="10" name="Footer Placeholder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CF900B4-3045-4320-8193-6CBC40A27F4E}" type="slidenum">
              <a:rPr lang="ru-RU" smtClean="0"/>
              <a:t>‹#›</a:t>
            </a:fld>
            <a:endParaRPr lang="ru-RU"/>
          </a:p>
        </p:txBody>
      </p:sp>
      <p:sp>
        <p:nvSpPr>
          <p:cNvPr id="5" name="Footer Placeholder 4"/>
          <p:cNvSpPr>
            <a:spLocks noGrp="1"/>
          </p:cNvSpPr>
          <p:nvPr>
            <p:ph type="ftr" sz="quarter" idx="3"/>
          </p:nvPr>
        </p:nvSpPr>
        <p:spPr>
          <a:xfrm rot="16200000">
            <a:off x="7586912"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ru-RU"/>
          </a:p>
        </p:txBody>
      </p:sp>
      <p:sp>
        <p:nvSpPr>
          <p:cNvPr id="4" name="Date Placeholder 3"/>
          <p:cNvSpPr>
            <a:spLocks noGrp="1"/>
          </p:cNvSpPr>
          <p:nvPr>
            <p:ph type="dt" sz="half" idx="2"/>
          </p:nvPr>
        </p:nvSpPr>
        <p:spPr>
          <a:xfrm rot="16200000">
            <a:off x="7551353"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724482D-6700-4BB3-9F2B-4FD966CADD1B}" type="datetimeFigureOut">
              <a:rPr lang="ru-RU" smtClean="0"/>
              <a:t>20.12.2015</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credit-fond.ru/o_fond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1gl.ru/#/document/99/902316088/"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1gl.ru/#/document/99/499069326/ZAP29S03LK/?of=copy-717b0726b9"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consultantplus://offline/ref=0831CA22ADBC7CD522F131FDCE78913C304EA9722329FB23C446FF3C8BAED59C0255AA85F7732B1DE9K2J" TargetMode="External"/><Relationship Id="rId2" Type="http://schemas.openxmlformats.org/officeDocument/2006/relationships/hyperlink" Target="consultantplus://offline/ref=0831CA22ADBC7CD522F131FDCE78913C304EA9722329FB23C446FF3C8BEAKEJ" TargetMode="External"/><Relationship Id="rId1" Type="http://schemas.openxmlformats.org/officeDocument/2006/relationships/slideLayout" Target="../slideLayouts/slideLayout2.xml"/><Relationship Id="rId5" Type="http://schemas.openxmlformats.org/officeDocument/2006/relationships/hyperlink" Target="consultantplus://offline/ref=0831CA22ADBC7CD522F131FDCE78913C304EA9722329FB23C446FF3C8BAED59C0255AA85F7762F1BE9K4J" TargetMode="External"/><Relationship Id="rId4" Type="http://schemas.openxmlformats.org/officeDocument/2006/relationships/hyperlink" Target="consultantplus://offline/ref=0831CA22ADBC7CD522F131FDCE78913C304EA9722329FB23C446FF3C8BAED59C0255AA85F7772B15E9K1J"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1988841"/>
            <a:ext cx="7543800" cy="2593975"/>
          </a:xfrm>
        </p:spPr>
        <p:txBody>
          <a:bodyPr/>
          <a:lstStyle/>
          <a:p>
            <a:r>
              <a:rPr lang="ru-RU" sz="3600" dirty="0" smtClean="0"/>
              <a:t>Организация учета и налогообложения субъектов малого предпринимательства</a:t>
            </a:r>
            <a:endParaRPr lang="ru-RU" sz="3600" dirty="0"/>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36942848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b="1" dirty="0"/>
              <a:t>программы финансовой поддержки</a:t>
            </a:r>
            <a:r>
              <a:rPr lang="ru-RU" sz="2400" dirty="0"/>
              <a:t/>
            </a:r>
            <a:br>
              <a:rPr lang="ru-RU" sz="2400" dirty="0"/>
            </a:br>
            <a:endParaRPr lang="ru-RU" sz="2400" dirty="0"/>
          </a:p>
        </p:txBody>
      </p:sp>
      <p:sp>
        <p:nvSpPr>
          <p:cNvPr id="3" name="Объект 2"/>
          <p:cNvSpPr>
            <a:spLocks noGrp="1"/>
          </p:cNvSpPr>
          <p:nvPr>
            <p:ph idx="1"/>
          </p:nvPr>
        </p:nvSpPr>
        <p:spPr/>
        <p:txBody>
          <a:bodyPr>
            <a:normAutofit fontScale="85000" lnSpcReduction="20000"/>
          </a:bodyPr>
          <a:lstStyle/>
          <a:p>
            <a:pPr lvl="0"/>
            <a:r>
              <a:rPr lang="ru-RU" dirty="0" smtClean="0"/>
              <a:t>«</a:t>
            </a:r>
            <a:r>
              <a:rPr lang="ru-RU" dirty="0"/>
              <a:t>Кредитование коммерческими банками субъектов малого и среднего предпринимательства»;</a:t>
            </a:r>
          </a:p>
          <a:p>
            <a:pPr lvl="0"/>
            <a:r>
              <a:rPr lang="ru-RU" dirty="0"/>
              <a:t>«Поддержка социального предпринимательства»;</a:t>
            </a:r>
          </a:p>
          <a:p>
            <a:pPr lvl="0"/>
            <a:r>
              <a:rPr lang="ru-RU" dirty="0"/>
              <a:t>«Предоставление основных средств в лизинг»;</a:t>
            </a:r>
          </a:p>
          <a:p>
            <a:pPr lvl="0"/>
            <a:r>
              <a:rPr lang="ru-RU" dirty="0"/>
              <a:t>«Сертификация»;</a:t>
            </a:r>
          </a:p>
          <a:p>
            <a:pPr lvl="0"/>
            <a:r>
              <a:rPr lang="ru-RU" dirty="0"/>
              <a:t> «Субсидирование затрат субъектов малого и среднего предпринимательства, осуществляющих деятельность в сфере ремесленничества и народных художественных промыслов»;</a:t>
            </a:r>
          </a:p>
          <a:p>
            <a:pPr lvl="0"/>
            <a:r>
              <a:rPr lang="ru-RU" dirty="0"/>
              <a:t>«Субсидирование затрат субъектов малого и среднего предпринимательства на создание и (или) развитие групп дневного времяпрепровождения детей дошкольного возраста»;</a:t>
            </a:r>
          </a:p>
          <a:p>
            <a:pPr lvl="0"/>
            <a:r>
              <a:rPr lang="ru-RU" dirty="0"/>
              <a:t>Кроме того в разработке находятся следующие специальные программы поддержки СМСП:</a:t>
            </a:r>
          </a:p>
          <a:p>
            <a:pPr lvl="0"/>
            <a:r>
              <a:rPr lang="ru-RU" dirty="0"/>
              <a:t>«</a:t>
            </a:r>
            <a:r>
              <a:rPr lang="ru-RU" dirty="0" err="1"/>
              <a:t>Выставочно</a:t>
            </a:r>
            <a:r>
              <a:rPr lang="ru-RU" dirty="0"/>
              <a:t>-ярмарочная деятельность»;</a:t>
            </a:r>
          </a:p>
          <a:p>
            <a:pPr lvl="0"/>
            <a:r>
              <a:rPr lang="ru-RU" dirty="0"/>
              <a:t> «Субсидирование части арендных платежей субъектов малого </a:t>
            </a:r>
            <a:br>
              <a:rPr lang="ru-RU" dirty="0"/>
            </a:br>
            <a:r>
              <a:rPr lang="ru-RU" dirty="0"/>
              <a:t>и среднего предпринимательства, осуществляющих производственную деятельность в области легкой промышленности».</a:t>
            </a:r>
          </a:p>
          <a:p>
            <a:endParaRPr lang="ru-RU" dirty="0"/>
          </a:p>
        </p:txBody>
      </p:sp>
    </p:spTree>
    <p:extLst>
      <p:ext uri="{BB962C8B-B14F-4D97-AF65-F5344CB8AC3E}">
        <p14:creationId xmlns:p14="http://schemas.microsoft.com/office/powerpoint/2010/main" val="18393974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Гарантии, поручительства и </a:t>
            </a:r>
            <a:r>
              <a:rPr lang="ru-RU" dirty="0" err="1" smtClean="0"/>
              <a:t>минрозаймы</a:t>
            </a:r>
            <a:endParaRPr lang="ru-RU" dirty="0"/>
          </a:p>
        </p:txBody>
      </p:sp>
      <p:sp>
        <p:nvSpPr>
          <p:cNvPr id="3" name="Объект 2"/>
          <p:cNvSpPr>
            <a:spLocks noGrp="1"/>
          </p:cNvSpPr>
          <p:nvPr>
            <p:ph idx="1"/>
          </p:nvPr>
        </p:nvSpPr>
        <p:spPr/>
        <p:txBody>
          <a:bodyPr/>
          <a:lstStyle/>
          <a:p>
            <a:r>
              <a:rPr lang="ru-RU" dirty="0"/>
              <a:t>Гарантии и поручительства по обязательствам, основанным на кредитных договорах, договорах займа и лизинга субъекты малого и среднего предпринимательства могут получить в НКО «Фонд поддержки кредитованию малого и среднего бизнеса» (адрес в сети Интернет </a:t>
            </a:r>
            <a:r>
              <a:rPr lang="ru-RU" u="sng" dirty="0">
                <a:hlinkClick r:id="rId2"/>
              </a:rPr>
              <a:t>http://credit-fond.ru/o_fonde</a:t>
            </a:r>
            <a:r>
              <a:rPr lang="ru-RU" dirty="0"/>
              <a:t>). Фондом предоставляются </a:t>
            </a:r>
            <a:r>
              <a:rPr lang="ru-RU" dirty="0" err="1"/>
              <a:t>микрозаймы</a:t>
            </a:r>
            <a:r>
              <a:rPr lang="ru-RU" dirty="0"/>
              <a:t> субъектам малого предпринимательства, основные параметры предоставления которых  определяются Программой микрофинансирования Фонда.</a:t>
            </a:r>
          </a:p>
          <a:p>
            <a:endParaRPr lang="ru-RU" dirty="0"/>
          </a:p>
        </p:txBody>
      </p:sp>
    </p:spTree>
    <p:extLst>
      <p:ext uri="{BB962C8B-B14F-4D97-AF65-F5344CB8AC3E}">
        <p14:creationId xmlns:p14="http://schemas.microsoft.com/office/powerpoint/2010/main" val="1767373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b="1" dirty="0"/>
              <a:t>Займы Фонда выдаются субъектам малого предпринимательства:</a:t>
            </a:r>
            <a:r>
              <a:rPr lang="ru-RU" sz="3200" dirty="0"/>
              <a:t/>
            </a:r>
            <a:br>
              <a:rPr lang="ru-RU" sz="3200" dirty="0"/>
            </a:br>
            <a:endParaRPr lang="ru-RU" sz="3200" dirty="0"/>
          </a:p>
        </p:txBody>
      </p:sp>
      <p:sp>
        <p:nvSpPr>
          <p:cNvPr id="3" name="Объект 2"/>
          <p:cNvSpPr>
            <a:spLocks noGrp="1"/>
          </p:cNvSpPr>
          <p:nvPr>
            <p:ph idx="1"/>
          </p:nvPr>
        </p:nvSpPr>
        <p:spPr>
          <a:xfrm>
            <a:off x="457200" y="1600200"/>
            <a:ext cx="7620000" cy="4997152"/>
          </a:xfrm>
        </p:spPr>
        <p:txBody>
          <a:bodyPr>
            <a:normAutofit lnSpcReduction="10000"/>
          </a:bodyPr>
          <a:lstStyle/>
          <a:p>
            <a:pPr marL="114300" indent="0" algn="just">
              <a:buNone/>
            </a:pPr>
            <a:r>
              <a:rPr lang="ru-RU" dirty="0" smtClean="0"/>
              <a:t>- </a:t>
            </a:r>
            <a:r>
              <a:rPr lang="ru-RU" dirty="0"/>
              <a:t>зарегистрированным на территории Санкт-Петербурга; - осуществляющим хозяйственную деятельность не менее 3 месяцев</a:t>
            </a:r>
            <a:r>
              <a:rPr lang="ru-RU" dirty="0" smtClean="0"/>
              <a:t>;</a:t>
            </a:r>
          </a:p>
          <a:p>
            <a:pPr marL="114300" indent="0" algn="just">
              <a:buNone/>
            </a:pPr>
            <a:r>
              <a:rPr lang="ru-RU" dirty="0" smtClean="0"/>
              <a:t> </a:t>
            </a:r>
            <a:r>
              <a:rPr lang="ru-RU" dirty="0"/>
              <a:t>- не имеющим задолженности по налогам на дату обращения за получением займа; </a:t>
            </a:r>
            <a:r>
              <a:rPr lang="ru-RU" dirty="0" smtClean="0"/>
              <a:t>-</a:t>
            </a:r>
          </a:p>
          <a:p>
            <a:pPr marL="114300" indent="0" algn="just">
              <a:buNone/>
            </a:pPr>
            <a:r>
              <a:rPr lang="ru-RU" dirty="0" smtClean="0"/>
              <a:t> </a:t>
            </a:r>
            <a:r>
              <a:rPr lang="ru-RU" dirty="0"/>
              <a:t>не имеющим за </a:t>
            </a:r>
            <a:r>
              <a:rPr lang="ru-RU" dirty="0" smtClean="0"/>
              <a:t>6 </a:t>
            </a:r>
            <a:r>
              <a:rPr lang="ru-RU" dirty="0"/>
              <a:t>месяцев, предшествующих дате обращения за получением </a:t>
            </a:r>
            <a:r>
              <a:rPr lang="ru-RU" dirty="0" err="1"/>
              <a:t>микрозайма</a:t>
            </a:r>
            <a:r>
              <a:rPr lang="ru-RU" dirty="0"/>
              <a:t> Фонда, нарушений условий ранее заключенных кредитных договоров, договоров займа, лизинга и т.п</a:t>
            </a:r>
            <a:r>
              <a:rPr lang="ru-RU" dirty="0" smtClean="0"/>
              <a:t>.;</a:t>
            </a:r>
          </a:p>
          <a:p>
            <a:pPr marL="114300" indent="0" algn="just">
              <a:buNone/>
            </a:pPr>
            <a:r>
              <a:rPr lang="ru-RU" dirty="0" smtClean="0"/>
              <a:t> </a:t>
            </a:r>
            <a:r>
              <a:rPr lang="ru-RU" dirty="0"/>
              <a:t>- в отношении которых не применялись процедуры банкротства в течение двух лет (либо меньшего срока в зависимости от срока деятельности), предшествующих дате обращения за получением займа; </a:t>
            </a:r>
            <a:endParaRPr lang="ru-RU" dirty="0" smtClean="0"/>
          </a:p>
          <a:p>
            <a:pPr marL="114300" indent="0" algn="just">
              <a:buNone/>
            </a:pPr>
            <a:r>
              <a:rPr lang="ru-RU" dirty="0" smtClean="0"/>
              <a:t>- </a:t>
            </a:r>
            <a:r>
              <a:rPr lang="ru-RU" dirty="0"/>
              <a:t>имеющим положительный финансовый результат деятельности за текущий и предыдущий год. </a:t>
            </a:r>
            <a:endParaRPr lang="ru-RU" dirty="0"/>
          </a:p>
        </p:txBody>
      </p:sp>
    </p:spTree>
    <p:extLst>
      <p:ext uri="{BB962C8B-B14F-4D97-AF65-F5344CB8AC3E}">
        <p14:creationId xmlns:p14="http://schemas.microsoft.com/office/powerpoint/2010/main" val="3203969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b="1" dirty="0"/>
              <a:t>Займы не предоставляются субъектам малого предпринимательства:</a:t>
            </a:r>
            <a:endParaRPr lang="ru-RU" sz="2800" dirty="0"/>
          </a:p>
        </p:txBody>
      </p:sp>
      <p:sp>
        <p:nvSpPr>
          <p:cNvPr id="3" name="Объект 2"/>
          <p:cNvSpPr>
            <a:spLocks noGrp="1"/>
          </p:cNvSpPr>
          <p:nvPr>
            <p:ph idx="1"/>
          </p:nvPr>
        </p:nvSpPr>
        <p:spPr/>
        <p:txBody>
          <a:bodyPr/>
          <a:lstStyle/>
          <a:p>
            <a:r>
              <a:rPr lang="ru-RU" dirty="0"/>
              <a:t>- являющимся участниками соглашения о разделе продукции;</a:t>
            </a:r>
          </a:p>
          <a:p>
            <a:r>
              <a:rPr lang="ru-RU" dirty="0"/>
              <a:t>- осуществляющим производство подакцизных товаров, а также добычу полезных ископаемых. </a:t>
            </a:r>
            <a:endParaRPr lang="ru-RU" dirty="0"/>
          </a:p>
        </p:txBody>
      </p:sp>
    </p:spTree>
    <p:extLst>
      <p:ext uri="{BB962C8B-B14F-4D97-AF65-F5344CB8AC3E}">
        <p14:creationId xmlns:p14="http://schemas.microsoft.com/office/powerpoint/2010/main" val="2728431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В целях оказания </a:t>
            </a:r>
            <a:r>
              <a:rPr lang="ru-RU" b="1" dirty="0"/>
              <a:t>имущественной поддержки субъектам малого и среднего предпринимательства в </a:t>
            </a:r>
            <a:r>
              <a:rPr lang="ru-RU" dirty="0"/>
              <a:t>Санкт-Петербурге Правительство Санкт-Петербурга формирует, утверждает, ведет и осуществляет обязательное опубликование перечня имущества Санкт-Петербурга, предназначенного для предоставления субъектам малого и среднего предпринимательства в Санкт-Петербурге, с ежегодным, до 1 ноября текущего года, дополнением такого перечня.</a:t>
            </a:r>
          </a:p>
          <a:p>
            <a:endParaRPr lang="ru-RU" dirty="0"/>
          </a:p>
        </p:txBody>
      </p:sp>
    </p:spTree>
    <p:extLst>
      <p:ext uri="{BB962C8B-B14F-4D97-AF65-F5344CB8AC3E}">
        <p14:creationId xmlns:p14="http://schemas.microsoft.com/office/powerpoint/2010/main" val="1604459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dirty="0"/>
              <a:t>Распоряжениям Комитета по управлению государственным имуществом Правительства Санкт-Петербурга от 02.09.2015 № 285-рк в Распоряжение от 26.12.2008 г. № 237-р. </a:t>
            </a:r>
          </a:p>
        </p:txBody>
      </p:sp>
      <p:sp>
        <p:nvSpPr>
          <p:cNvPr id="3" name="Объект 2"/>
          <p:cNvSpPr>
            <a:spLocks noGrp="1"/>
          </p:cNvSpPr>
          <p:nvPr>
            <p:ph idx="1"/>
          </p:nvPr>
        </p:nvSpPr>
        <p:spPr/>
        <p:txBody>
          <a:bodyPr>
            <a:normAutofit/>
          </a:bodyPr>
          <a:lstStyle/>
          <a:p>
            <a:pPr marL="114300" indent="0">
              <a:buNone/>
            </a:pPr>
            <a:r>
              <a:rPr lang="ru-RU" dirty="0" smtClean="0"/>
              <a:t>содержит </a:t>
            </a:r>
            <a:r>
              <a:rPr lang="ru-RU" dirty="0"/>
              <a:t>перечень недвижимого имущества, находящегося в государственной собственности Санкт-Петербурга, свободного от прав третьих лиц (за исключением имущественных прав субъектов малого и среднего предпринимательства в Санкт-Петербурге) и предназначенного для предоставления во владение и(или) в пользование на долгосрочной основе (в том числе по льготным ставкам арендной платы) субъектам малого и среднего предпринимательства в Санкт-Петербурге и организациям, образующим инфраструктуру поддержки субъектов малого и среднего предпринимательства в Санкт-Петербурге (далее - Перечень)</a:t>
            </a:r>
            <a:endParaRPr lang="ru-RU" dirty="0"/>
          </a:p>
        </p:txBody>
      </p:sp>
    </p:spTree>
    <p:extLst>
      <p:ext uri="{BB962C8B-B14F-4D97-AF65-F5344CB8AC3E}">
        <p14:creationId xmlns:p14="http://schemas.microsoft.com/office/powerpoint/2010/main" val="13760184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r>
              <a:rPr lang="ru-RU" dirty="0"/>
              <a:t>Согласно ст. 3. Федерального закона от 22.07.2008 N 159-ФЗ (ред. от 29.06.2015) "Об особенностях отчуждения недвижимого имущества, находящегося в государственной собственности субъектов Российской Федерации или в муниципальной собственности и арендуемого субъектами малого и среднего предпринимательства, и о внесении изменений в отдельные законодательные акты Российской Федерации" субъекты малого и среднего предпринимательства при возмездном отчуждении арендуемого имущества из государственной собственности субъекта Российской Федерации или муниципальной собственности </a:t>
            </a:r>
            <a:r>
              <a:rPr lang="ru-RU" b="1" dirty="0"/>
              <a:t>пользуются преимущественным правом на приобретение такого имущества по цене</a:t>
            </a:r>
            <a:r>
              <a:rPr lang="ru-RU" dirty="0"/>
              <a:t>, равной его рыночной стоимости и определенной независимым оценщиком в порядке, установленном Федеральным законом от 29 июля 1998 года N 135-ФЗ "Об оценочной деятельности в Российской Федерации" (далее - Федеральный закон "Об оценочной деятельности в Российской Федерации").</a:t>
            </a:r>
            <a:endParaRPr lang="ru-RU" dirty="0"/>
          </a:p>
        </p:txBody>
      </p:sp>
    </p:spTree>
    <p:extLst>
      <p:ext uri="{BB962C8B-B14F-4D97-AF65-F5344CB8AC3E}">
        <p14:creationId xmlns:p14="http://schemas.microsoft.com/office/powerpoint/2010/main" val="2820684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Приоритетный выкуп недвижимого имущества</a:t>
            </a:r>
            <a:endParaRPr lang="ru-RU" dirty="0"/>
          </a:p>
        </p:txBody>
      </p:sp>
      <p:sp>
        <p:nvSpPr>
          <p:cNvPr id="3" name="Объект 2"/>
          <p:cNvSpPr>
            <a:spLocks noGrp="1"/>
          </p:cNvSpPr>
          <p:nvPr>
            <p:ph idx="1"/>
          </p:nvPr>
        </p:nvSpPr>
        <p:spPr/>
        <p:txBody>
          <a:bodyPr/>
          <a:lstStyle/>
          <a:p>
            <a:r>
              <a:rPr lang="ru-RU" b="1" i="1" dirty="0" smtClean="0"/>
              <a:t>Приоритетное право получают </a:t>
            </a:r>
            <a:r>
              <a:rPr lang="ru-RU" dirty="0" smtClean="0"/>
              <a:t>арендаторы </a:t>
            </a:r>
            <a:r>
              <a:rPr lang="ru-RU" dirty="0"/>
              <a:t>недвижимого имущества - субъекты малого и среднего предпринимательства. Параметры отнесения к субъектам малого и среднего предпринимательства определены Федеральным законом от 24.07.2007 № 209-ФЗ «О развитии малого и среднего предпринимательства в Российской Федерации».</a:t>
            </a:r>
          </a:p>
          <a:p>
            <a:endParaRPr lang="ru-RU" dirty="0"/>
          </a:p>
        </p:txBody>
      </p:sp>
    </p:spTree>
    <p:extLst>
      <p:ext uri="{BB962C8B-B14F-4D97-AF65-F5344CB8AC3E}">
        <p14:creationId xmlns:p14="http://schemas.microsoft.com/office/powerpoint/2010/main" val="27555324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b="1" i="1" dirty="0"/>
              <a:t>Предоставляемые </a:t>
            </a:r>
            <a:r>
              <a:rPr lang="ru-RU" sz="3600" b="1" i="1" dirty="0" smtClean="0"/>
              <a:t>документы</a:t>
            </a:r>
            <a:endParaRPr lang="ru-RU" sz="3600" dirty="0"/>
          </a:p>
        </p:txBody>
      </p:sp>
      <p:sp>
        <p:nvSpPr>
          <p:cNvPr id="3" name="Объект 2"/>
          <p:cNvSpPr>
            <a:spLocks noGrp="1"/>
          </p:cNvSpPr>
          <p:nvPr>
            <p:ph idx="1"/>
          </p:nvPr>
        </p:nvSpPr>
        <p:spPr/>
        <p:txBody>
          <a:bodyPr>
            <a:normAutofit fontScale="92500" lnSpcReduction="20000"/>
          </a:bodyPr>
          <a:lstStyle/>
          <a:p>
            <a:r>
              <a:rPr lang="ru-RU" dirty="0" smtClean="0"/>
              <a:t>Доверенность </a:t>
            </a:r>
            <a:r>
              <a:rPr lang="ru-RU" dirty="0"/>
              <a:t>на представителя юридического/физического лица.</a:t>
            </a:r>
          </a:p>
          <a:p>
            <a:r>
              <a:rPr lang="ru-RU" dirty="0"/>
              <a:t>Документы технического и кадастрового учета на объект. В случае приобретения здания необходимы документы технического и кадастрового учета на земельный участок, занятого зданием (кадастровый паспорт земельного участка, выписка из государственного кадастра недвижимости в отношении земельного участка, содержащая сведения об объектах недвижимости, находящихся на земельном участке).</a:t>
            </a:r>
          </a:p>
          <a:p>
            <a:r>
              <a:rPr lang="ru-RU" dirty="0"/>
              <a:t>Копия свидетельства о внесении записи в Единый государственный реестр юридических лиц (Единый государственный реестр индивидуальных предпринимателей).</a:t>
            </a:r>
          </a:p>
          <a:p>
            <a:r>
              <a:rPr lang="ru-RU" dirty="0"/>
              <a:t>Копия свидетельства о постановке на учет в налоговом органе.</a:t>
            </a:r>
          </a:p>
          <a:p>
            <a:r>
              <a:rPr lang="ru-RU" dirty="0"/>
              <a:t>Копии учредительных документов со всеми изменениями (с приложением копий свидетельств о регистрации соответствующих изменений в учредительные документы) (для юридических лиц).</a:t>
            </a:r>
          </a:p>
          <a:p>
            <a:endParaRPr lang="ru-RU" dirty="0"/>
          </a:p>
        </p:txBody>
      </p:sp>
    </p:spTree>
    <p:extLst>
      <p:ext uri="{BB962C8B-B14F-4D97-AF65-F5344CB8AC3E}">
        <p14:creationId xmlns:p14="http://schemas.microsoft.com/office/powerpoint/2010/main" val="15893566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800" b="1" i="1" dirty="0"/>
              <a:t>Предоставляемые документы</a:t>
            </a:r>
            <a:endParaRPr lang="ru-RU" dirty="0"/>
          </a:p>
        </p:txBody>
      </p:sp>
      <p:sp>
        <p:nvSpPr>
          <p:cNvPr id="3" name="Объект 2"/>
          <p:cNvSpPr>
            <a:spLocks noGrp="1"/>
          </p:cNvSpPr>
          <p:nvPr>
            <p:ph idx="1"/>
          </p:nvPr>
        </p:nvSpPr>
        <p:spPr/>
        <p:txBody>
          <a:bodyPr>
            <a:normAutofit lnSpcReduction="10000"/>
          </a:bodyPr>
          <a:lstStyle/>
          <a:p>
            <a:r>
              <a:rPr lang="ru-RU" dirty="0"/>
              <a:t>Решение уполномоченного органа управления юридического лица о приобретении арендуемого объекта нежилого фонда (для юридических лиц).</a:t>
            </a:r>
          </a:p>
          <a:p>
            <a:r>
              <a:rPr lang="ru-RU" dirty="0"/>
              <a:t>Копия документа, подтверждающего полномочия исполнительного органа (для юридических лиц).</a:t>
            </a:r>
          </a:p>
          <a:p>
            <a:r>
              <a:rPr lang="ru-RU" dirty="0"/>
              <a:t>Выписки  из  реестра  акционеров  общества  по состоянию за период с 01.07.2011 по 01.07.2013/ с 01.09.2007 по 01.09.2013 с  учетом  всех  изменений в составе акционеров общества и на дату подачи заявления.</a:t>
            </a:r>
          </a:p>
          <a:p>
            <a:r>
              <a:rPr lang="ru-RU" dirty="0"/>
              <a:t>Выписки из списка участников общества с ограниченной ответственностью по состоянию за период с 01.07.2011 по 01.07.2013/ с 01.09.2007 по 01.09.2013 с учетом всех изменений в составе участников общества и на дату подачи заявления</a:t>
            </a:r>
          </a:p>
          <a:p>
            <a:endParaRPr lang="ru-RU" dirty="0"/>
          </a:p>
        </p:txBody>
      </p:sp>
    </p:spTree>
    <p:extLst>
      <p:ext uri="{BB962C8B-B14F-4D97-AF65-F5344CB8AC3E}">
        <p14:creationId xmlns:p14="http://schemas.microsoft.com/office/powerpoint/2010/main" val="1620308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000" b="1" dirty="0"/>
              <a:t>Критерии отнесения организаций и индивидуальных предпринимателей к субъектам малого и среднего </a:t>
            </a:r>
            <a:r>
              <a:rPr lang="ru-RU" sz="2000" b="1" dirty="0" smtClean="0"/>
              <a:t>предпринимательства</a:t>
            </a:r>
            <a:endParaRPr lang="ru-RU" dirty="0"/>
          </a:p>
        </p:txBody>
      </p:sp>
      <p:sp>
        <p:nvSpPr>
          <p:cNvPr id="3" name="Объект 2"/>
          <p:cNvSpPr>
            <a:spLocks noGrp="1"/>
          </p:cNvSpPr>
          <p:nvPr>
            <p:ph idx="1"/>
          </p:nvPr>
        </p:nvSpPr>
        <p:spPr/>
        <p:txBody>
          <a:bodyPr>
            <a:normAutofit/>
          </a:bodyPr>
          <a:lstStyle/>
          <a:p>
            <a:r>
              <a:rPr lang="ru-RU" dirty="0"/>
              <a:t>Суммарная доля участия государства, субъектов РФ, муниципальных образований, общественных и религиозных организаций (объединений), благотворительных и иных фондов в уставном (складочном) капитале (паевом фонде) </a:t>
            </a:r>
            <a:r>
              <a:rPr lang="ru-RU" b="1" dirty="0"/>
              <a:t>не превышает 25 </a:t>
            </a:r>
            <a:r>
              <a:rPr lang="ru-RU" b="1" dirty="0" smtClean="0"/>
              <a:t>процентов</a:t>
            </a:r>
            <a:r>
              <a:rPr lang="ru-RU" dirty="0" smtClean="0"/>
              <a:t>.</a:t>
            </a:r>
            <a:endParaRPr lang="ru-RU" dirty="0"/>
          </a:p>
          <a:p>
            <a:r>
              <a:rPr lang="ru-RU" dirty="0"/>
              <a:t>Суммарная доля участия иностранных организаций, суммарная доля участия, принадлежащая одной или нескольким организациям, которые не являются субъектами малого и среднего предпринимательства, не </a:t>
            </a:r>
            <a:r>
              <a:rPr lang="ru-RU" b="1" dirty="0"/>
              <a:t>превышает 49 </a:t>
            </a:r>
            <a:r>
              <a:rPr lang="ru-RU" b="1" dirty="0" smtClean="0"/>
              <a:t>процентов </a:t>
            </a:r>
            <a:r>
              <a:rPr lang="ru-RU" dirty="0" smtClean="0"/>
              <a:t>каждая</a:t>
            </a:r>
            <a:endParaRPr lang="ru-RU" dirty="0"/>
          </a:p>
        </p:txBody>
      </p:sp>
    </p:spTree>
    <p:extLst>
      <p:ext uri="{BB962C8B-B14F-4D97-AF65-F5344CB8AC3E}">
        <p14:creationId xmlns:p14="http://schemas.microsoft.com/office/powerpoint/2010/main" val="23216640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smtClean="0"/>
              <a:t>Предоставление нежилого фонда в аренду</a:t>
            </a:r>
            <a:endParaRPr lang="ru-RU" sz="3600" dirty="0"/>
          </a:p>
        </p:txBody>
      </p:sp>
      <p:sp>
        <p:nvSpPr>
          <p:cNvPr id="3" name="Объект 2"/>
          <p:cNvSpPr>
            <a:spLocks noGrp="1"/>
          </p:cNvSpPr>
          <p:nvPr>
            <p:ph idx="1"/>
          </p:nvPr>
        </p:nvSpPr>
        <p:spPr/>
        <p:txBody>
          <a:bodyPr/>
          <a:lstStyle/>
          <a:p>
            <a:r>
              <a:rPr lang="ru-RU" dirty="0"/>
              <a:t>Предоставление государственного и муниципального имущества в аренду осуществляется на основании Закона Санкт-Петербурга от 30 июня 2004 года N 387-58 "О методике определения арендной платы за объекты нежилого фонда, арендодателем которых является Санкт-Петербург", Распоряжения Комитета по управлению городским имуществом Администрации Санкт-Петербурга от 01.02.2000 N 187-р (ред. от 17.03.2015) "О порядке принятия решений о предоставлении в аренду объектов нежилого фонда, являющихся имуществом казны Санкт-Петербурга".</a:t>
            </a:r>
          </a:p>
          <a:p>
            <a:endParaRPr lang="ru-RU" dirty="0"/>
          </a:p>
        </p:txBody>
      </p:sp>
    </p:spTree>
    <p:extLst>
      <p:ext uri="{BB962C8B-B14F-4D97-AF65-F5344CB8AC3E}">
        <p14:creationId xmlns:p14="http://schemas.microsoft.com/office/powerpoint/2010/main" val="10919214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800" dirty="0"/>
              <a:t>Предоставление </a:t>
            </a:r>
            <a:r>
              <a:rPr lang="ru-RU" sz="4800" dirty="0" smtClean="0"/>
              <a:t>нежилого фонда </a:t>
            </a:r>
            <a:r>
              <a:rPr lang="ru-RU" sz="4800" dirty="0"/>
              <a:t>в аренду</a:t>
            </a:r>
            <a:endParaRPr lang="ru-RU" dirty="0"/>
          </a:p>
        </p:txBody>
      </p:sp>
      <p:sp>
        <p:nvSpPr>
          <p:cNvPr id="3" name="Объект 2"/>
          <p:cNvSpPr>
            <a:spLocks noGrp="1"/>
          </p:cNvSpPr>
          <p:nvPr>
            <p:ph idx="1"/>
          </p:nvPr>
        </p:nvSpPr>
        <p:spPr/>
        <p:txBody>
          <a:bodyPr>
            <a:normAutofit lnSpcReduction="10000"/>
          </a:bodyPr>
          <a:lstStyle/>
          <a:p>
            <a:pPr marL="114300" indent="0">
              <a:buNone/>
            </a:pPr>
            <a:r>
              <a:rPr lang="ru-RU" dirty="0" smtClean="0"/>
              <a:t>На </a:t>
            </a:r>
            <a:r>
              <a:rPr lang="ru-RU" dirty="0"/>
              <a:t>новый срок договоров аренды объектов нежилого фонда без проведения конкурсов или аукционов осуществляется с арендаторами, которые в период действия договоров аренды объектов нежилого фонда либо за три последних года до окончания срока их действия (если срок их действия превышает три года):</a:t>
            </a:r>
          </a:p>
          <a:p>
            <a:r>
              <a:rPr lang="ru-RU" dirty="0"/>
              <a:t>не нарушали установленного договором аренды объекта нежилого фонда срока внесения арендной платы либо допускали указанное нарушение на срок не более пяти календарных дней и не более двух раз за год;</a:t>
            </a:r>
          </a:p>
          <a:p>
            <a:r>
              <a:rPr lang="ru-RU" dirty="0"/>
              <a:t>не передавали объект нежилого фонда в субаренду с нарушением установленного порядка;</a:t>
            </a:r>
          </a:p>
          <a:p>
            <a:r>
              <a:rPr lang="ru-RU" dirty="0"/>
              <a:t>не осуществляли самовольную перепланировку объекта нежилого фонда.</a:t>
            </a:r>
          </a:p>
          <a:p>
            <a:endParaRPr lang="ru-RU" dirty="0"/>
          </a:p>
        </p:txBody>
      </p:sp>
    </p:spTree>
    <p:extLst>
      <p:ext uri="{BB962C8B-B14F-4D97-AF65-F5344CB8AC3E}">
        <p14:creationId xmlns:p14="http://schemas.microsoft.com/office/powerpoint/2010/main" val="10797889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a:t>Порядок предоставления нежилого помещения в аренду</a:t>
            </a:r>
            <a:endParaRPr lang="ru-RU" sz="3600" dirty="0"/>
          </a:p>
        </p:txBody>
      </p:sp>
      <p:sp>
        <p:nvSpPr>
          <p:cNvPr id="3" name="Объект 2"/>
          <p:cNvSpPr>
            <a:spLocks noGrp="1"/>
          </p:cNvSpPr>
          <p:nvPr>
            <p:ph idx="1"/>
          </p:nvPr>
        </p:nvSpPr>
        <p:spPr/>
        <p:txBody>
          <a:bodyPr/>
          <a:lstStyle/>
          <a:p>
            <a:pPr indent="0">
              <a:spcBef>
                <a:spcPts val="0"/>
              </a:spcBef>
            </a:pPr>
            <a:endParaRPr lang="ru-RU" dirty="0" smtClean="0"/>
          </a:p>
          <a:p>
            <a:pPr indent="0">
              <a:spcBef>
                <a:spcPts val="0"/>
              </a:spcBef>
            </a:pPr>
            <a:endParaRPr lang="ru-RU" dirty="0" smtClean="0"/>
          </a:p>
          <a:p>
            <a:pPr indent="0">
              <a:spcBef>
                <a:spcPts val="0"/>
              </a:spcBef>
            </a:pPr>
            <a:endParaRPr lang="ru-RU" dirty="0"/>
          </a:p>
          <a:p>
            <a:pPr indent="0">
              <a:spcBef>
                <a:spcPts val="0"/>
              </a:spcBef>
            </a:pPr>
            <a:endParaRPr lang="ru-RU" dirty="0" smtClean="0"/>
          </a:p>
          <a:p>
            <a:pPr indent="0">
              <a:spcBef>
                <a:spcPts val="0"/>
              </a:spcBef>
            </a:pPr>
            <a:endParaRPr lang="ru-RU" dirty="0"/>
          </a:p>
          <a:p>
            <a:pPr indent="0">
              <a:spcBef>
                <a:spcPts val="0"/>
              </a:spcBef>
            </a:pPr>
            <a:endParaRPr lang="ru-RU" dirty="0" smtClean="0"/>
          </a:p>
          <a:p>
            <a:pPr indent="0">
              <a:spcBef>
                <a:spcPts val="0"/>
              </a:spcBef>
            </a:pPr>
            <a:endParaRPr lang="ru-RU" dirty="0"/>
          </a:p>
          <a:p>
            <a:pPr indent="0">
              <a:spcBef>
                <a:spcPts val="0"/>
              </a:spcBef>
            </a:pPr>
            <a:r>
              <a:rPr lang="ru-RU" dirty="0" smtClean="0"/>
              <a:t>Информация </a:t>
            </a:r>
            <a:r>
              <a:rPr lang="ru-RU" dirty="0"/>
              <a:t>об объектах нежилого фонда, свободных от арендных отношений, размещается одновременно на сайте Комитета и в еженедельном бюллетене информационного агентства "Недвижимость Петербурга" - "Городской каталог недвижимости "Коммерческая недвижимость"  в течение 2 недель.</a:t>
            </a:r>
          </a:p>
          <a:p>
            <a:pPr indent="0">
              <a:spcBef>
                <a:spcPts val="0"/>
              </a:spcBef>
            </a:pPr>
            <a:endParaRPr lang="ru-RU"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9" y="1988840"/>
            <a:ext cx="6000751" cy="180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66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dirty="0" smtClean="0"/>
              <a:t>Комплект документов включает  заявку, к которой прилагается</a:t>
            </a:r>
            <a:endParaRPr lang="ru-RU" sz="3200" dirty="0"/>
          </a:p>
        </p:txBody>
      </p:sp>
      <p:sp>
        <p:nvSpPr>
          <p:cNvPr id="3" name="Объект 2"/>
          <p:cNvSpPr>
            <a:spLocks noGrp="1"/>
          </p:cNvSpPr>
          <p:nvPr>
            <p:ph idx="1"/>
          </p:nvPr>
        </p:nvSpPr>
        <p:spPr/>
        <p:txBody>
          <a:bodyPr>
            <a:normAutofit fontScale="92500" lnSpcReduction="10000"/>
          </a:bodyPr>
          <a:lstStyle/>
          <a:p>
            <a:pPr marL="114300" indent="0">
              <a:buNone/>
            </a:pPr>
            <a:r>
              <a:rPr lang="ru-RU" dirty="0" smtClean="0"/>
              <a:t>- </a:t>
            </a:r>
            <a:r>
              <a:rPr lang="ru-RU" dirty="0"/>
              <a:t>для юридических лиц:</a:t>
            </a:r>
          </a:p>
          <a:p>
            <a:r>
              <a:rPr lang="ru-RU" dirty="0"/>
              <a:t>1) заверенные нотариально либо регистрирующим органом:</a:t>
            </a:r>
          </a:p>
          <a:p>
            <a:r>
              <a:rPr lang="ru-RU" dirty="0"/>
              <a:t>а) копия Устава (Положения) со всеми зарегистрированными изменениями и дополнениями;</a:t>
            </a:r>
          </a:p>
          <a:p>
            <a:r>
              <a:rPr lang="ru-RU" dirty="0"/>
              <a:t>б) копия свидетельства о регистрации либо распоряжения о регистрации.</a:t>
            </a:r>
          </a:p>
          <a:p>
            <a:r>
              <a:rPr lang="ru-RU" dirty="0"/>
              <a:t>2) свидетельство о постановке на учет в налоговом органе либо нотариально заверенная копия карты о постановке на налоговый учет сроком давности не более шести месяцев.</a:t>
            </a:r>
          </a:p>
          <a:p>
            <a:r>
              <a:rPr lang="ru-RU" dirty="0"/>
              <a:t>3) выписка из протокола об избрании или приказ о назначении на должность руководителя лица, действующего в силу закона, Устава (Положения) от имени юридического лица без доверенности, либо доверенность, выданная юридическим лицом за подписью его руководителя и скрепленная печатью организации.</a:t>
            </a:r>
          </a:p>
          <a:p>
            <a:endParaRPr lang="ru-RU" dirty="0"/>
          </a:p>
        </p:txBody>
      </p:sp>
    </p:spTree>
    <p:extLst>
      <p:ext uri="{BB962C8B-B14F-4D97-AF65-F5344CB8AC3E}">
        <p14:creationId xmlns:p14="http://schemas.microsoft.com/office/powerpoint/2010/main" val="26422898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pPr marL="114300" indent="0">
              <a:buNone/>
            </a:pPr>
            <a:r>
              <a:rPr lang="ru-RU" dirty="0" smtClean="0"/>
              <a:t>- для </a:t>
            </a:r>
            <a:r>
              <a:rPr lang="ru-RU" dirty="0"/>
              <a:t>предпринимателей:</a:t>
            </a:r>
          </a:p>
          <a:p>
            <a:r>
              <a:rPr lang="ru-RU" dirty="0"/>
              <a:t>1) Заверенная нотариально или регистрирующим органом копия свидетельства о государственной регистрации предпринимателя с отметкой о постановке на учет в Государственной налоговой инспекции.</a:t>
            </a:r>
          </a:p>
          <a:p>
            <a:r>
              <a:rPr lang="ru-RU" dirty="0"/>
              <a:t>2) Ксерокопия удостоверения личности и оригинал (для сверки).</a:t>
            </a:r>
          </a:p>
          <a:p>
            <a:r>
              <a:rPr lang="ru-RU" dirty="0"/>
              <a:t>3) Нотариально заверенное согласие супруга (при наличии супруга) на заключение договора аренды.</a:t>
            </a:r>
          </a:p>
          <a:p>
            <a:pPr marL="114300" indent="0">
              <a:buNone/>
            </a:pPr>
            <a:r>
              <a:rPr lang="ru-RU" dirty="0"/>
              <a:t>- для физических лиц:</a:t>
            </a:r>
          </a:p>
          <a:p>
            <a:r>
              <a:rPr lang="ru-RU" dirty="0"/>
              <a:t>1) Ксерокопия удостоверения личности и оригинал (для сверки).</a:t>
            </a:r>
          </a:p>
          <a:p>
            <a:r>
              <a:rPr lang="ru-RU" dirty="0"/>
              <a:t>2) Нотариально заверенное согласие супруга (при наличии супруга) на заключение договора аренды.</a:t>
            </a:r>
          </a:p>
          <a:p>
            <a:endParaRPr lang="ru-RU" dirty="0"/>
          </a:p>
        </p:txBody>
      </p:sp>
    </p:spTree>
    <p:extLst>
      <p:ext uri="{BB962C8B-B14F-4D97-AF65-F5344CB8AC3E}">
        <p14:creationId xmlns:p14="http://schemas.microsoft.com/office/powerpoint/2010/main" val="38550092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После подачи </a:t>
            </a:r>
            <a:r>
              <a:rPr lang="ru-RU" b="1" dirty="0"/>
              <a:t>первой заявки</a:t>
            </a:r>
            <a:r>
              <a:rPr lang="ru-RU" dirty="0"/>
              <a:t>, но не ранее чем </a:t>
            </a:r>
            <a:r>
              <a:rPr lang="ru-RU" dirty="0">
                <a:effectLst>
                  <a:outerShdw blurRad="38100" dist="38100" dir="2700000" algn="tl">
                    <a:srgbClr val="000000">
                      <a:alpha val="43137"/>
                    </a:srgbClr>
                  </a:outerShdw>
                </a:effectLst>
              </a:rPr>
              <a:t>через 2 недели с начала публикаци</a:t>
            </a:r>
            <a:r>
              <a:rPr lang="ru-RU" dirty="0"/>
              <a:t>и, районное агентство снимает объект с публикации и </a:t>
            </a:r>
            <a:r>
              <a:rPr lang="ru-RU" u="sng" dirty="0"/>
              <a:t>включает вопрос о  рассмотрении заявки </a:t>
            </a:r>
            <a:r>
              <a:rPr lang="ru-RU" dirty="0"/>
              <a:t>(заявок) на предоставление объекта в аренду в повестку дня ближайшего з</a:t>
            </a:r>
            <a:r>
              <a:rPr lang="ru-RU" u="sng" dirty="0"/>
              <a:t>аседания городской (районной) комиссии </a:t>
            </a:r>
            <a:r>
              <a:rPr lang="ru-RU" dirty="0"/>
              <a:t>в соответствии с регламентом городской (районной) комиссии.  </a:t>
            </a:r>
            <a:endParaRPr lang="ru-RU" dirty="0" smtClean="0"/>
          </a:p>
          <a:p>
            <a:r>
              <a:rPr lang="ru-RU" dirty="0" smtClean="0"/>
              <a:t>На </a:t>
            </a:r>
            <a:r>
              <a:rPr lang="ru-RU" dirty="0"/>
              <a:t>основании решения комиссии издается </a:t>
            </a:r>
            <a:r>
              <a:rPr lang="ru-RU" i="1" dirty="0"/>
              <a:t>распоряжение Комитета или главы районной администрации </a:t>
            </a:r>
            <a:r>
              <a:rPr lang="ru-RU" dirty="0"/>
              <a:t> об использовании объекта нежилого фонда.</a:t>
            </a:r>
          </a:p>
          <a:p>
            <a:endParaRPr lang="ru-RU" dirty="0"/>
          </a:p>
        </p:txBody>
      </p:sp>
    </p:spTree>
    <p:extLst>
      <p:ext uri="{BB962C8B-B14F-4D97-AF65-F5344CB8AC3E}">
        <p14:creationId xmlns:p14="http://schemas.microsoft.com/office/powerpoint/2010/main" val="36291065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Распоряжение Комитета или главы администрации района является основанием для заключения договора аренды.</a:t>
            </a:r>
          </a:p>
          <a:p>
            <a:r>
              <a:rPr lang="ru-RU" dirty="0"/>
              <a:t>В период с момента выхода распоряжения и до заключения договора аренды победитель должен заключить договор страхования на арендуемый объект недвижимости, договора с обслуживающими организациями на коммунальные услуги, электроэнергию и т.п., получить согласование СЭС и </a:t>
            </a:r>
            <a:r>
              <a:rPr lang="ru-RU" dirty="0" err="1"/>
              <a:t>Госпожарнадзора</a:t>
            </a:r>
            <a:r>
              <a:rPr lang="ru-RU" dirty="0"/>
              <a:t> на осуществление того вида деятельности, под который оно будет использоваться.</a:t>
            </a:r>
          </a:p>
        </p:txBody>
      </p:sp>
    </p:spTree>
    <p:extLst>
      <p:ext uri="{BB962C8B-B14F-4D97-AF65-F5344CB8AC3E}">
        <p14:creationId xmlns:p14="http://schemas.microsoft.com/office/powerpoint/2010/main" val="36499557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Льготы по арендной плате</a:t>
            </a:r>
            <a:endParaRPr lang="ru-RU" dirty="0"/>
          </a:p>
        </p:txBody>
      </p:sp>
      <p:sp>
        <p:nvSpPr>
          <p:cNvPr id="3" name="Объект 2"/>
          <p:cNvSpPr>
            <a:spLocks noGrp="1"/>
          </p:cNvSpPr>
          <p:nvPr>
            <p:ph idx="1"/>
          </p:nvPr>
        </p:nvSpPr>
        <p:spPr/>
        <p:txBody>
          <a:bodyPr>
            <a:normAutofit/>
          </a:bodyPr>
          <a:lstStyle/>
          <a:p>
            <a:r>
              <a:rPr lang="ru-RU" dirty="0"/>
              <a:t>Закон Санкт-Петербурга от 19.07.2005 N 377-57 (ред. от 13.03.2013) "О порядке предоставления льгот по арендной плате за объекты нежилого фонда, арендодателем которых является Санкт-Петербург" устанавливает порядок предоставления льгот по арендной плате за объекты нежилого фонда, арендодателем которых является Санкт-Петербург, а также определяет особенности предоставления указанных объектов нежилого фонда для осуществления социально значимых видов деятельности.</a:t>
            </a:r>
          </a:p>
          <a:p>
            <a:endParaRPr lang="ru-RU" dirty="0"/>
          </a:p>
        </p:txBody>
      </p:sp>
    </p:spTree>
    <p:extLst>
      <p:ext uri="{BB962C8B-B14F-4D97-AF65-F5344CB8AC3E}">
        <p14:creationId xmlns:p14="http://schemas.microsoft.com/office/powerpoint/2010/main" val="10677405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Социально значимые виды деятельности</a:t>
            </a:r>
          </a:p>
        </p:txBody>
      </p:sp>
      <p:sp>
        <p:nvSpPr>
          <p:cNvPr id="3" name="Объект 2"/>
          <p:cNvSpPr>
            <a:spLocks noGrp="1"/>
          </p:cNvSpPr>
          <p:nvPr>
            <p:ph idx="1"/>
          </p:nvPr>
        </p:nvSpPr>
        <p:spPr/>
        <p:txBody>
          <a:bodyPr/>
          <a:lstStyle/>
          <a:p>
            <a:pPr marL="114300" indent="0">
              <a:buNone/>
            </a:pPr>
            <a:r>
              <a:rPr lang="ru-RU" dirty="0" smtClean="0"/>
              <a:t>- </a:t>
            </a:r>
            <a:r>
              <a:rPr lang="ru-RU" dirty="0"/>
              <a:t>виды деятельности арендаторов объектов нежилого фонда, перечисленные в пункте 6 статьи 5-1 Закона Санкт-Петербурга от 3 сентября 1997 года N 149-51 ред. от 17.10.2012) "О порядке определения арендной платы за нежилые помещения, арендодателем которых является Санкт-Петербург"</a:t>
            </a:r>
          </a:p>
          <a:p>
            <a:endParaRPr lang="ru-RU" dirty="0"/>
          </a:p>
        </p:txBody>
      </p:sp>
    </p:spTree>
    <p:extLst>
      <p:ext uri="{BB962C8B-B14F-4D97-AF65-F5344CB8AC3E}">
        <p14:creationId xmlns:p14="http://schemas.microsoft.com/office/powerpoint/2010/main" val="10544789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smtClean="0"/>
              <a:t>льготы субъектам малого </a:t>
            </a:r>
            <a:r>
              <a:rPr lang="ru-RU" dirty="0" err="1" smtClean="0"/>
              <a:t>предпринмательства</a:t>
            </a:r>
            <a:endParaRPr lang="ru-RU" dirty="0"/>
          </a:p>
        </p:txBody>
      </p:sp>
      <p:sp>
        <p:nvSpPr>
          <p:cNvPr id="5" name="Текст 4"/>
          <p:cNvSpPr>
            <a:spLocks noGrp="1"/>
          </p:cNvSpPr>
          <p:nvPr>
            <p:ph type="body" idx="1"/>
          </p:nvPr>
        </p:nvSpPr>
        <p:spPr/>
        <p:txBody>
          <a:bodyPr>
            <a:normAutofit/>
          </a:bodyPr>
          <a:lstStyle/>
          <a:p>
            <a:r>
              <a:rPr lang="ru-RU" sz="2800" dirty="0">
                <a:solidFill>
                  <a:schemeClr val="tx1"/>
                </a:solidFill>
              </a:rPr>
              <a:t>Бухгалтерский учет и налогообложения субъектов малого предпринимательства</a:t>
            </a:r>
            <a:endParaRPr lang="ru-RU" sz="2800" dirty="0">
              <a:solidFill>
                <a:schemeClr val="tx1"/>
              </a:solidFill>
            </a:endParaRPr>
          </a:p>
        </p:txBody>
      </p:sp>
    </p:spTree>
    <p:extLst>
      <p:ext uri="{BB962C8B-B14F-4D97-AF65-F5344CB8AC3E}">
        <p14:creationId xmlns:p14="http://schemas.microsoft.com/office/powerpoint/2010/main" val="1865223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Средняя численность работников </a:t>
            </a:r>
            <a:endParaRPr lang="ru-RU" dirty="0"/>
          </a:p>
        </p:txBody>
      </p:sp>
      <p:sp>
        <p:nvSpPr>
          <p:cNvPr id="3" name="Объект 2"/>
          <p:cNvSpPr>
            <a:spLocks noGrp="1"/>
          </p:cNvSpPr>
          <p:nvPr>
            <p:ph idx="1"/>
          </p:nvPr>
        </p:nvSpPr>
        <p:spPr/>
        <p:txBody>
          <a:bodyPr/>
          <a:lstStyle/>
          <a:p>
            <a:r>
              <a:rPr lang="ru-RU" dirty="0" smtClean="0"/>
              <a:t>за </a:t>
            </a:r>
            <a:r>
              <a:rPr lang="ru-RU" dirty="0"/>
              <a:t>предыдущий календарный год не превышает:</a:t>
            </a:r>
          </a:p>
          <a:p>
            <a:pPr lvl="0"/>
            <a:r>
              <a:rPr lang="ru-RU" dirty="0"/>
              <a:t>15 человек – для </a:t>
            </a:r>
            <a:r>
              <a:rPr lang="ru-RU" dirty="0" err="1"/>
              <a:t>микропредприятий</a:t>
            </a:r>
            <a:r>
              <a:rPr lang="ru-RU" dirty="0"/>
              <a:t>;</a:t>
            </a:r>
          </a:p>
          <a:p>
            <a:pPr lvl="0"/>
            <a:r>
              <a:rPr lang="ru-RU" dirty="0"/>
              <a:t>16–100 человек – для малых предприятий;</a:t>
            </a:r>
          </a:p>
          <a:p>
            <a:r>
              <a:rPr lang="ru-RU" dirty="0"/>
              <a:t>101–250 человек – для средних предприятий</a:t>
            </a:r>
          </a:p>
        </p:txBody>
      </p:sp>
    </p:spTree>
    <p:extLst>
      <p:ext uri="{BB962C8B-B14F-4D97-AF65-F5344CB8AC3E}">
        <p14:creationId xmlns:p14="http://schemas.microsoft.com/office/powerpoint/2010/main" val="4335131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7620000" cy="1138138"/>
          </a:xfrm>
        </p:spPr>
        <p:txBody>
          <a:bodyPr/>
          <a:lstStyle/>
          <a:p>
            <a:r>
              <a:rPr lang="ru-RU" sz="3600" b="1" dirty="0"/>
              <a:t>СМП ведут бухгалтерский учет в соответствии с</a:t>
            </a:r>
            <a:r>
              <a:rPr lang="ru-RU" sz="3600" b="1" dirty="0" smtClean="0"/>
              <a:t>:</a:t>
            </a:r>
            <a:endParaRPr lang="ru-RU" sz="3600" dirty="0"/>
          </a:p>
        </p:txBody>
      </p:sp>
      <p:sp>
        <p:nvSpPr>
          <p:cNvPr id="6" name="Объект 5"/>
          <p:cNvSpPr>
            <a:spLocks noGrp="1"/>
          </p:cNvSpPr>
          <p:nvPr>
            <p:ph idx="1"/>
          </p:nvPr>
        </p:nvSpPr>
        <p:spPr/>
        <p:txBody>
          <a:bodyPr/>
          <a:lstStyle/>
          <a:p>
            <a:r>
              <a:rPr lang="ru-RU" dirty="0" smtClean="0"/>
              <a:t>Федеральным </a:t>
            </a:r>
            <a:r>
              <a:rPr lang="ru-RU" dirty="0"/>
              <a:t>законом "О бухгалтерском учете" от 06.12.2011 № 402-ФЗ (далее - ФЗ "О бухгалтерском учете"), </a:t>
            </a:r>
          </a:p>
          <a:p>
            <a:r>
              <a:rPr lang="ru-RU" dirty="0"/>
              <a:t>федеральными стандартами, </a:t>
            </a:r>
          </a:p>
          <a:p>
            <a:r>
              <a:rPr lang="ru-RU" dirty="0"/>
              <a:t>рекомендациями в области бухгалтерского учета, </a:t>
            </a:r>
          </a:p>
          <a:p>
            <a:r>
              <a:rPr lang="ru-RU" dirty="0"/>
              <a:t>Планом счетов бухгалтерского учета финансово-хозяйственной деятельности организаций и Инструкцией по его применению, утвержденными приказом Министерства финансов Российской Федерации от 31 октября 2000 года № 94н (далее - типовой План счетов), </a:t>
            </a:r>
          </a:p>
          <a:p>
            <a:r>
              <a:rPr lang="ru-RU" dirty="0"/>
              <a:t>иными нормативными правовыми актами по бухгалтерскому учету.</a:t>
            </a:r>
          </a:p>
          <a:p>
            <a:endParaRPr lang="ru-RU" dirty="0"/>
          </a:p>
        </p:txBody>
      </p:sp>
    </p:spTree>
    <p:extLst>
      <p:ext uri="{BB962C8B-B14F-4D97-AF65-F5344CB8AC3E}">
        <p14:creationId xmlns:p14="http://schemas.microsoft.com/office/powerpoint/2010/main" val="5795161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Обязанность ведения бухгалтерского учета</a:t>
            </a:r>
            <a:endParaRPr lang="ru-RU" dirty="0"/>
          </a:p>
        </p:txBody>
      </p:sp>
      <p:sp>
        <p:nvSpPr>
          <p:cNvPr id="3" name="Объект 2"/>
          <p:cNvSpPr>
            <a:spLocks noGrp="1"/>
          </p:cNvSpPr>
          <p:nvPr>
            <p:ph idx="1"/>
          </p:nvPr>
        </p:nvSpPr>
        <p:spPr/>
        <p:txBody>
          <a:bodyPr>
            <a:normAutofit/>
          </a:bodyPr>
          <a:lstStyle/>
          <a:p>
            <a:pPr marL="114300" indent="0">
              <a:buNone/>
            </a:pPr>
            <a:r>
              <a:rPr lang="ru-RU" dirty="0"/>
              <a:t>В соответствии с </a:t>
            </a:r>
            <a:r>
              <a:rPr lang="ru-RU" u="sng" dirty="0">
                <a:hlinkClick r:id="rId2"/>
              </a:rPr>
              <a:t>Федеральным законом "О бухгалтерском учете"</a:t>
            </a:r>
            <a:r>
              <a:rPr lang="ru-RU" dirty="0"/>
              <a:t> </a:t>
            </a:r>
            <a:r>
              <a:rPr lang="ru-RU" b="1" u="sng" dirty="0"/>
              <a:t>руководитель СМП обязан организовать ведение бухгалтерского учета и хранение документов бухгалтерского учета</a:t>
            </a:r>
            <a:r>
              <a:rPr lang="ru-RU" dirty="0"/>
              <a:t>. </a:t>
            </a:r>
            <a:endParaRPr lang="ru-RU" dirty="0" smtClean="0"/>
          </a:p>
          <a:p>
            <a:pPr marL="114300" indent="0">
              <a:buNone/>
            </a:pPr>
            <a:r>
              <a:rPr lang="ru-RU" dirty="0" smtClean="0"/>
              <a:t>Руководитель </a:t>
            </a:r>
            <a:r>
              <a:rPr lang="ru-RU" dirty="0"/>
              <a:t>СМП обязан возложить ведение бухгалтерского учета </a:t>
            </a:r>
            <a:r>
              <a:rPr lang="ru-RU" dirty="0" smtClean="0"/>
              <a:t>на:</a:t>
            </a:r>
          </a:p>
          <a:p>
            <a:r>
              <a:rPr lang="ru-RU" dirty="0" smtClean="0"/>
              <a:t> </a:t>
            </a:r>
            <a:r>
              <a:rPr lang="ru-RU" dirty="0"/>
              <a:t>главного </a:t>
            </a:r>
            <a:r>
              <a:rPr lang="ru-RU" dirty="0" smtClean="0"/>
              <a:t>бухгалтера;</a:t>
            </a:r>
          </a:p>
          <a:p>
            <a:r>
              <a:rPr lang="ru-RU" dirty="0" smtClean="0"/>
              <a:t>иное </a:t>
            </a:r>
            <a:r>
              <a:rPr lang="ru-RU" dirty="0"/>
              <a:t>должностное лицо </a:t>
            </a:r>
            <a:r>
              <a:rPr lang="ru-RU" dirty="0" smtClean="0"/>
              <a:t>СМП;</a:t>
            </a:r>
          </a:p>
          <a:p>
            <a:r>
              <a:rPr lang="ru-RU" dirty="0" smtClean="0"/>
              <a:t> </a:t>
            </a:r>
            <a:r>
              <a:rPr lang="ru-RU" dirty="0"/>
              <a:t>либо заключить договор об оказании услуг по ведению бухгалтерского </a:t>
            </a:r>
            <a:r>
              <a:rPr lang="ru-RU" dirty="0" smtClean="0"/>
              <a:t>учета;</a:t>
            </a:r>
          </a:p>
          <a:p>
            <a:r>
              <a:rPr lang="ru-RU" dirty="0" smtClean="0"/>
              <a:t>может </a:t>
            </a:r>
            <a:r>
              <a:rPr lang="ru-RU" dirty="0"/>
              <a:t>принять ведение бухгалтерского учета на себя.</a:t>
            </a:r>
          </a:p>
          <a:p>
            <a:endParaRPr lang="ru-RU" dirty="0"/>
          </a:p>
        </p:txBody>
      </p:sp>
    </p:spTree>
    <p:extLst>
      <p:ext uri="{BB962C8B-B14F-4D97-AF65-F5344CB8AC3E}">
        <p14:creationId xmlns:p14="http://schemas.microsoft.com/office/powerpoint/2010/main" val="23335196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Учетная политика</a:t>
            </a:r>
            <a:endParaRPr lang="ru-RU" dirty="0"/>
          </a:p>
        </p:txBody>
      </p:sp>
      <p:sp>
        <p:nvSpPr>
          <p:cNvPr id="3" name="Объект 2"/>
          <p:cNvSpPr>
            <a:spLocks noGrp="1"/>
          </p:cNvSpPr>
          <p:nvPr>
            <p:ph idx="1"/>
          </p:nvPr>
        </p:nvSpPr>
        <p:spPr/>
        <p:txBody>
          <a:bodyPr/>
          <a:lstStyle/>
          <a:p>
            <a:r>
              <a:rPr lang="ru-RU" dirty="0" smtClean="0"/>
              <a:t>Бухгалтерский учет ведется в соответствии с  </a:t>
            </a:r>
            <a:r>
              <a:rPr lang="ru-RU" b="1" dirty="0" smtClean="0"/>
              <a:t>Учетной политикой, </a:t>
            </a:r>
            <a:r>
              <a:rPr lang="ru-RU" dirty="0" smtClean="0"/>
              <a:t>которая</a:t>
            </a:r>
            <a:r>
              <a:rPr lang="ru-RU" b="1" dirty="0" smtClean="0"/>
              <a:t> </a:t>
            </a:r>
            <a:r>
              <a:rPr lang="ru-RU" dirty="0"/>
              <a:t>формируется главным бухгалтером или иным лицом, на которое в соответствии с законодательством Российской Федерации возложено ведение бухгалтерского учета, и утверждается руководителем СМП.</a:t>
            </a:r>
            <a:endParaRPr lang="ru-RU" dirty="0" smtClean="0"/>
          </a:p>
          <a:p>
            <a:r>
              <a:rPr lang="ru-RU" dirty="0" smtClean="0"/>
              <a:t>Микропредприятия </a:t>
            </a:r>
            <a:r>
              <a:rPr lang="ru-RU" dirty="0"/>
              <a:t>вправе предусматривать в учетной политике ведение бухгалтерского учета по простой системе (без применения двойной записи).</a:t>
            </a:r>
          </a:p>
          <a:p>
            <a:endParaRPr lang="ru-RU" dirty="0"/>
          </a:p>
        </p:txBody>
      </p:sp>
    </p:spTree>
    <p:extLst>
      <p:ext uri="{BB962C8B-B14F-4D97-AF65-F5344CB8AC3E}">
        <p14:creationId xmlns:p14="http://schemas.microsoft.com/office/powerpoint/2010/main" val="14793945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dirty="0"/>
              <a:t>малые предприятия в отличие от остальных вправе </a:t>
            </a:r>
            <a:r>
              <a:rPr lang="ru-RU" sz="2400" dirty="0" smtClean="0"/>
              <a:t>выбрать:</a:t>
            </a:r>
            <a:endParaRPr lang="ru-RU" sz="2400" dirty="0"/>
          </a:p>
        </p:txBody>
      </p:sp>
      <p:sp>
        <p:nvSpPr>
          <p:cNvPr id="3" name="Объект 2"/>
          <p:cNvSpPr>
            <a:spLocks noGrp="1"/>
          </p:cNvSpPr>
          <p:nvPr>
            <p:ph idx="1"/>
          </p:nvPr>
        </p:nvSpPr>
        <p:spPr/>
        <p:txBody>
          <a:bodyPr>
            <a:normAutofit/>
          </a:bodyPr>
          <a:lstStyle/>
          <a:p>
            <a:r>
              <a:rPr lang="ru-RU" dirty="0" smtClean="0"/>
              <a:t>метод </a:t>
            </a:r>
            <a:r>
              <a:rPr lang="ru-RU" dirty="0"/>
              <a:t>признания в бухучете доходов и расходов в соответствии с ПБУ 9/99 и ПБУ 10/99;</a:t>
            </a:r>
          </a:p>
          <a:p>
            <a:r>
              <a:rPr lang="ru-RU" dirty="0"/>
              <a:t>порядок признания расходов по займам в соответствии с ПБУ 15/2008;</a:t>
            </a:r>
          </a:p>
          <a:p>
            <a:r>
              <a:rPr lang="ru-RU" dirty="0"/>
              <a:t>порядок исправления существенных ошибок в бухучете в соответствии с ПБУ 22/2010;</a:t>
            </a:r>
          </a:p>
          <a:p>
            <a:r>
              <a:rPr lang="ru-RU" dirty="0"/>
              <a:t>порядок отражения в отчетности последствий изменившейся учетной политики в соответствии с ПБУ 1/2008.</a:t>
            </a:r>
          </a:p>
          <a:p>
            <a:r>
              <a:rPr lang="ru-RU" dirty="0"/>
              <a:t>А микропредприятия и некоммерческие организации вправе решить, как они будут вести бухучет: без применения двойной записи или же в общем порядке, используя бухгалтерские проводки.</a:t>
            </a:r>
          </a:p>
          <a:p>
            <a:endParaRPr lang="ru-RU" dirty="0"/>
          </a:p>
        </p:txBody>
      </p:sp>
    </p:spTree>
    <p:extLst>
      <p:ext uri="{BB962C8B-B14F-4D97-AF65-F5344CB8AC3E}">
        <p14:creationId xmlns:p14="http://schemas.microsoft.com/office/powerpoint/2010/main" val="1776693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Методическая помощь </a:t>
            </a:r>
            <a:endParaRPr lang="ru-RU" dirty="0"/>
          </a:p>
        </p:txBody>
      </p:sp>
      <p:sp>
        <p:nvSpPr>
          <p:cNvPr id="3" name="Объект 2"/>
          <p:cNvSpPr>
            <a:spLocks noGrp="1"/>
          </p:cNvSpPr>
          <p:nvPr>
            <p:ph idx="1"/>
          </p:nvPr>
        </p:nvSpPr>
        <p:spPr/>
        <p:txBody>
          <a:bodyPr/>
          <a:lstStyle/>
          <a:p>
            <a:r>
              <a:rPr lang="ru-RU" dirty="0"/>
              <a:t>Рекомендации для субъектов малого предпринимательства (СМП), разработанные НП "ИПБ России", 17 сентября 2013 года одобрены к применению на заседании Экспертной группы Минфина РФ по вопросам ведения бухгалтерского учёта и отчётности СМП.</a:t>
            </a:r>
            <a:br>
              <a:rPr lang="ru-RU" dirty="0"/>
            </a:br>
            <a:r>
              <a:rPr lang="ru-RU" dirty="0"/>
              <a:t/>
            </a:r>
            <a:br>
              <a:rPr lang="ru-RU" dirty="0"/>
            </a:br>
            <a:r>
              <a:rPr lang="ru-RU" sz="1400" dirty="0" smtClean="0"/>
              <a:t>Материал </a:t>
            </a:r>
            <a:r>
              <a:rPr lang="ru-RU" sz="1400" dirty="0"/>
              <a:t>из БСС "Система Главбух"</a:t>
            </a:r>
            <a:br>
              <a:rPr lang="ru-RU" sz="1400" dirty="0"/>
            </a:br>
            <a:r>
              <a:rPr lang="ru-RU" sz="1400" dirty="0"/>
              <a:t>Подробнее: </a:t>
            </a:r>
            <a:r>
              <a:rPr lang="ru-RU" sz="1400" dirty="0">
                <a:hlinkClick r:id="rId2"/>
              </a:rPr>
              <a:t>http://www.1gl.ru/#/document/99/499069326/ZAP29S03LK/?of=copy-717b0726b9</a:t>
            </a:r>
            <a:endParaRPr lang="ru-RU" sz="1400" dirty="0"/>
          </a:p>
          <a:p>
            <a:endParaRPr lang="ru-RU" sz="1400" dirty="0"/>
          </a:p>
        </p:txBody>
      </p:sp>
    </p:spTree>
    <p:extLst>
      <p:ext uri="{BB962C8B-B14F-4D97-AF65-F5344CB8AC3E}">
        <p14:creationId xmlns:p14="http://schemas.microsoft.com/office/powerpoint/2010/main" val="24129898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a:t>С учетной политикой утверждаются</a:t>
            </a:r>
            <a:r>
              <a:rPr lang="ru-RU" sz="3600" dirty="0" smtClean="0"/>
              <a:t>:</a:t>
            </a:r>
            <a:endParaRPr lang="ru-RU" sz="3600" dirty="0"/>
          </a:p>
        </p:txBody>
      </p:sp>
      <p:sp>
        <p:nvSpPr>
          <p:cNvPr id="3" name="Объект 2"/>
          <p:cNvSpPr>
            <a:spLocks noGrp="1"/>
          </p:cNvSpPr>
          <p:nvPr>
            <p:ph idx="1"/>
          </p:nvPr>
        </p:nvSpPr>
        <p:spPr/>
        <p:txBody>
          <a:bodyPr>
            <a:normAutofit fontScale="92500" lnSpcReduction="20000"/>
          </a:bodyPr>
          <a:lstStyle/>
          <a:p>
            <a:r>
              <a:rPr lang="ru-RU" dirty="0" smtClean="0"/>
              <a:t>форма </a:t>
            </a:r>
            <a:r>
              <a:rPr lang="ru-RU" dirty="0"/>
              <a:t>бухгалтерского учета;</a:t>
            </a:r>
          </a:p>
          <a:p>
            <a:r>
              <a:rPr lang="ru-RU" dirty="0"/>
              <a:t>рабочий план счетов бухгалтерского учета, содержащий синтетические и аналитические счета, необходимые для ведения бухгалтерского учета в соответствии с требованиями своевременности и полноты учета и отчетности (за исключением </a:t>
            </a:r>
            <a:r>
              <a:rPr lang="ru-RU" dirty="0" err="1"/>
              <a:t>микропредприятий</a:t>
            </a:r>
            <a:r>
              <a:rPr lang="ru-RU" dirty="0"/>
              <a:t>, осуществляющих ведение бухгалтерского учета по простой системе);</a:t>
            </a:r>
          </a:p>
          <a:p>
            <a:r>
              <a:rPr lang="ru-RU" dirty="0"/>
              <a:t> формы первичных учетных документов, </a:t>
            </a:r>
          </a:p>
          <a:p>
            <a:r>
              <a:rPr lang="ru-RU" dirty="0"/>
              <a:t>формы регистров бухгалтерского учета;</a:t>
            </a:r>
          </a:p>
          <a:p>
            <a:r>
              <a:rPr lang="ru-RU" dirty="0"/>
              <a:t> порядок проведения инвентаризации активов и обязательств организации;- способы оценки активов и обязательств;</a:t>
            </a:r>
          </a:p>
          <a:p>
            <a:r>
              <a:rPr lang="ru-RU" dirty="0"/>
              <a:t> правила документооборота и технология обработки учетной информации;</a:t>
            </a:r>
          </a:p>
          <a:p>
            <a:r>
              <a:rPr lang="ru-RU" dirty="0"/>
              <a:t> порядок контроля за объектами бухгалтерского учета;</a:t>
            </a:r>
          </a:p>
          <a:p>
            <a:r>
              <a:rPr lang="ru-RU" dirty="0"/>
              <a:t> другие решения, необходимые для организации бухгалтерского учета.</a:t>
            </a:r>
          </a:p>
          <a:p>
            <a:endParaRPr lang="ru-RU" dirty="0"/>
          </a:p>
        </p:txBody>
      </p:sp>
    </p:spTree>
    <p:extLst>
      <p:ext uri="{BB962C8B-B14F-4D97-AF65-F5344CB8AC3E}">
        <p14:creationId xmlns:p14="http://schemas.microsoft.com/office/powerpoint/2010/main" val="11745836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a:t>Первичные учетные </a:t>
            </a:r>
            <a:r>
              <a:rPr lang="ru-RU" sz="3600" dirty="0" smtClean="0"/>
              <a:t>документы</a:t>
            </a:r>
            <a:endParaRPr lang="ru-RU" sz="3600" dirty="0"/>
          </a:p>
        </p:txBody>
      </p:sp>
      <p:sp>
        <p:nvSpPr>
          <p:cNvPr id="3" name="Объект 2"/>
          <p:cNvSpPr>
            <a:spLocks noGrp="1"/>
          </p:cNvSpPr>
          <p:nvPr>
            <p:ph idx="1"/>
          </p:nvPr>
        </p:nvSpPr>
        <p:spPr/>
        <p:txBody>
          <a:bodyPr/>
          <a:lstStyle/>
          <a:p>
            <a:pPr marL="114300" indent="0">
              <a:buNone/>
            </a:pPr>
            <a:r>
              <a:rPr lang="ru-RU" dirty="0" smtClean="0"/>
              <a:t>Для </a:t>
            </a:r>
            <a:r>
              <a:rPr lang="ru-RU" dirty="0"/>
              <a:t>ведения бухгалтерского учета СМП могут </a:t>
            </a:r>
            <a:r>
              <a:rPr lang="ru-RU" dirty="0" smtClean="0"/>
              <a:t>использовать  </a:t>
            </a:r>
            <a:r>
              <a:rPr lang="ru-RU" dirty="0"/>
              <a:t>формы первичных учетных документов: </a:t>
            </a:r>
            <a:endParaRPr lang="ru-RU" dirty="0" smtClean="0"/>
          </a:p>
          <a:p>
            <a:pPr marL="114300" indent="0">
              <a:buNone/>
            </a:pPr>
            <a:r>
              <a:rPr lang="ru-RU" dirty="0" smtClean="0"/>
              <a:t>разработанные </a:t>
            </a:r>
            <a:r>
              <a:rPr lang="ru-RU" dirty="0"/>
              <a:t>СМП самостоятельно (в качестве образцов СМП может, например, использовать формы, содержащиеся в Альбомах унифицированных форм первичной учетной документации); </a:t>
            </a:r>
          </a:p>
          <a:p>
            <a:r>
              <a:rPr lang="ru-RU" dirty="0"/>
              <a:t>предусмотренные рекомендациями, принятыми органами негосударственного регулирования бухгалтерского учета; </a:t>
            </a:r>
          </a:p>
          <a:p>
            <a:r>
              <a:rPr lang="ru-RU" dirty="0"/>
              <a:t>иные рекомендованные формы. </a:t>
            </a:r>
          </a:p>
          <a:p>
            <a:pPr marL="114300" indent="0">
              <a:buNone/>
            </a:pPr>
            <a:r>
              <a:rPr lang="ru-RU" dirty="0"/>
              <a:t>Формы должны быть утверждены руководителем СМП. </a:t>
            </a:r>
          </a:p>
          <a:p>
            <a:endParaRPr lang="ru-RU" dirty="0"/>
          </a:p>
        </p:txBody>
      </p:sp>
    </p:spTree>
    <p:extLst>
      <p:ext uri="{BB962C8B-B14F-4D97-AF65-F5344CB8AC3E}">
        <p14:creationId xmlns:p14="http://schemas.microsoft.com/office/powerpoint/2010/main" val="34961333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a:t>Регистры бухгалтерского </a:t>
            </a:r>
            <a:r>
              <a:rPr lang="ru-RU" sz="3600" dirty="0" smtClean="0"/>
              <a:t>учета</a:t>
            </a:r>
            <a:endParaRPr lang="ru-RU" sz="3600" dirty="0"/>
          </a:p>
        </p:txBody>
      </p:sp>
      <p:sp>
        <p:nvSpPr>
          <p:cNvPr id="3" name="Объект 2"/>
          <p:cNvSpPr>
            <a:spLocks noGrp="1"/>
          </p:cNvSpPr>
          <p:nvPr>
            <p:ph idx="1"/>
          </p:nvPr>
        </p:nvSpPr>
        <p:spPr/>
        <p:txBody>
          <a:bodyPr/>
          <a:lstStyle/>
          <a:p>
            <a:pPr marL="114300" indent="457200" algn="just">
              <a:buNone/>
            </a:pPr>
            <a:r>
              <a:rPr lang="ru-RU" dirty="0" smtClean="0"/>
              <a:t>Данные</a:t>
            </a:r>
            <a:r>
              <a:rPr lang="ru-RU" dirty="0"/>
              <a:t>, содержащиеся в первичных учетных документах, подлежат своевременной регистрации и накоплению в регистрах бухгалтерского учета (книгах, журналах, ведомостях и т.д.). </a:t>
            </a:r>
            <a:endParaRPr lang="ru-RU" dirty="0" smtClean="0"/>
          </a:p>
          <a:p>
            <a:pPr marL="114300" indent="457200" algn="just">
              <a:buNone/>
            </a:pPr>
            <a:r>
              <a:rPr lang="ru-RU" dirty="0" smtClean="0"/>
              <a:t>При </a:t>
            </a:r>
            <a:r>
              <a:rPr lang="ru-RU" dirty="0"/>
              <a:t>регистрации в регистрах бухгалтерского учета объектов учета не допускаются какие-либо пропуски или изъятия.</a:t>
            </a:r>
          </a:p>
          <a:p>
            <a:pPr marL="114300" indent="457200" algn="just">
              <a:buNone/>
            </a:pPr>
            <a:r>
              <a:rPr lang="ru-RU" dirty="0"/>
              <a:t>Руководитель СМП утверждает перечень и формы применяемых регистров бухгалтерского учета.</a:t>
            </a:r>
          </a:p>
          <a:p>
            <a:pPr marL="114300" indent="457200" algn="just">
              <a:buNone/>
            </a:pPr>
            <a:r>
              <a:rPr lang="ru-RU" dirty="0"/>
              <a:t>СМП разрабатывает регистры бухгалтерского учета применительно к конкретным условиям своей </a:t>
            </a:r>
          </a:p>
          <a:p>
            <a:endParaRPr lang="ru-RU" dirty="0"/>
          </a:p>
        </p:txBody>
      </p:sp>
    </p:spTree>
    <p:extLst>
      <p:ext uri="{BB962C8B-B14F-4D97-AF65-F5344CB8AC3E}">
        <p14:creationId xmlns:p14="http://schemas.microsoft.com/office/powerpoint/2010/main" val="41263334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smtClean="0"/>
              <a:t>Упрощенные </a:t>
            </a:r>
            <a:r>
              <a:rPr lang="ru-RU" sz="3600" dirty="0"/>
              <a:t>способы ведения бухгалтерского учета</a:t>
            </a:r>
          </a:p>
        </p:txBody>
      </p:sp>
      <p:sp>
        <p:nvSpPr>
          <p:cNvPr id="3" name="Объект 2"/>
          <p:cNvSpPr>
            <a:spLocks noGrp="1"/>
          </p:cNvSpPr>
          <p:nvPr>
            <p:ph idx="1"/>
          </p:nvPr>
        </p:nvSpPr>
        <p:spPr/>
        <p:txBody>
          <a:bodyPr/>
          <a:lstStyle/>
          <a:p>
            <a:pPr marL="114300" indent="0">
              <a:buNone/>
            </a:pPr>
            <a:r>
              <a:rPr lang="ru-RU" dirty="0"/>
              <a:t>СМП могут использовать следующие упрощенные способы ведения бухгалтерского учета:</a:t>
            </a:r>
          </a:p>
          <a:p>
            <a:pPr marL="114300" indent="0">
              <a:buNone/>
            </a:pPr>
            <a:r>
              <a:rPr lang="ru-RU" dirty="0"/>
              <a:t>- полную форму (бухгалтерский учет ведется посредством двойной записи с использованием регистров бухгалтерского учета активов СМП);</a:t>
            </a:r>
          </a:p>
          <a:p>
            <a:pPr marL="114300" indent="0">
              <a:buNone/>
            </a:pPr>
            <a:r>
              <a:rPr lang="ru-RU" dirty="0"/>
              <a:t>- сокращенную форму (бухгалтерский учет ведется посредством двойной записи без использования регистров бухгалтерского учета активов СМП);</a:t>
            </a:r>
          </a:p>
          <a:p>
            <a:pPr marL="114300" indent="0">
              <a:buNone/>
            </a:pPr>
            <a:r>
              <a:rPr lang="ru-RU" dirty="0"/>
              <a:t>- простую систему ведения бухгалтерского учета (бухгалтерский учет ведется без применения двойной записи). Бухгалтерский учет по простой системе могут вести только микропредприятия</a:t>
            </a:r>
            <a:r>
              <a:rPr lang="ru-RU" dirty="0" smtClean="0"/>
              <a:t>.</a:t>
            </a:r>
            <a:endParaRPr lang="ru-RU" dirty="0"/>
          </a:p>
        </p:txBody>
      </p:sp>
    </p:spTree>
    <p:extLst>
      <p:ext uri="{BB962C8B-B14F-4D97-AF65-F5344CB8AC3E}">
        <p14:creationId xmlns:p14="http://schemas.microsoft.com/office/powerpoint/2010/main" val="1412747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Сокращенный рабочий план счетов СМП</a:t>
            </a:r>
            <a:endParaRPr lang="ru-RU" dirty="0"/>
          </a:p>
        </p:txBody>
      </p:sp>
      <p:sp>
        <p:nvSpPr>
          <p:cNvPr id="3" name="Объект 2"/>
          <p:cNvSpPr>
            <a:spLocks noGrp="1"/>
          </p:cNvSpPr>
          <p:nvPr>
            <p:ph idx="1"/>
          </p:nvPr>
        </p:nvSpPr>
        <p:spPr/>
        <p:txBody>
          <a:bodyPr/>
          <a:lstStyle/>
          <a:p>
            <a:pPr marL="114300" indent="0" algn="ctr">
              <a:buNone/>
            </a:pPr>
            <a:r>
              <a:rPr lang="ru-RU" dirty="0"/>
              <a:t>Г</a:t>
            </a:r>
            <a:r>
              <a:rPr lang="ru-RU" dirty="0" smtClean="0"/>
              <a:t>руппировка данных на обобщенных синтетических счетах</a:t>
            </a:r>
          </a:p>
          <a:p>
            <a:endParaRPr lang="ru-R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132857"/>
            <a:ext cx="7553325" cy="351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71187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Выручка от реализации товаров (работ, услуг) без НДС или балансовая стоимость активов (остаточная стоимость основных средств и нематериальных активов) за предыдущий календарный год не превышает предельные значения, установленные Правительством РФ для каждой категории субъектов малого и среднего предпринимательства</a:t>
            </a:r>
          </a:p>
          <a:p>
            <a:pPr lvl="0"/>
            <a:r>
              <a:rPr lang="ru-RU" dirty="0"/>
              <a:t>120 млн руб. – для </a:t>
            </a:r>
            <a:r>
              <a:rPr lang="ru-RU" dirty="0" err="1"/>
              <a:t>микропредприятий</a:t>
            </a:r>
            <a:r>
              <a:rPr lang="ru-RU" dirty="0"/>
              <a:t>;</a:t>
            </a:r>
          </a:p>
          <a:p>
            <a:pPr lvl="0"/>
            <a:r>
              <a:rPr lang="ru-RU" dirty="0"/>
              <a:t>800 млн руб. – для малых предприятий;</a:t>
            </a:r>
          </a:p>
          <a:p>
            <a:r>
              <a:rPr lang="ru-RU" dirty="0"/>
              <a:t>2000 млн руб. – для средних предприятий</a:t>
            </a:r>
          </a:p>
        </p:txBody>
      </p:sp>
    </p:spTree>
    <p:extLst>
      <p:ext uri="{BB962C8B-B14F-4D97-AF65-F5344CB8AC3E}">
        <p14:creationId xmlns:p14="http://schemas.microsoft.com/office/powerpoint/2010/main" val="130222335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smtClean="0"/>
              <a:t>Налоговые льготы и «льготное» налогообложение</a:t>
            </a:r>
            <a:endParaRPr lang="ru-RU" dirty="0"/>
          </a:p>
        </p:txBody>
      </p:sp>
      <p:sp>
        <p:nvSpPr>
          <p:cNvPr id="5" name="Текст 4"/>
          <p:cNvSpPr>
            <a:spLocks noGrp="1"/>
          </p:cNvSpPr>
          <p:nvPr>
            <p:ph type="body" idx="1"/>
          </p:nvPr>
        </p:nvSpPr>
        <p:spPr>
          <a:xfrm>
            <a:off x="722314" y="3356993"/>
            <a:ext cx="6135687" cy="2129409"/>
          </a:xfrm>
        </p:spPr>
        <p:txBody>
          <a:bodyPr>
            <a:noAutofit/>
          </a:bodyPr>
          <a:lstStyle/>
          <a:p>
            <a:r>
              <a:rPr lang="ru-RU" sz="4000" dirty="0" smtClean="0">
                <a:solidFill>
                  <a:schemeClr val="tx1"/>
                </a:solidFill>
              </a:rPr>
              <a:t>Налогообложение субъектов малого предпринимательства в 2016</a:t>
            </a:r>
            <a:endParaRPr lang="ru-RU" sz="4000" dirty="0">
              <a:solidFill>
                <a:schemeClr val="tx1"/>
              </a:solidFill>
            </a:endParaRPr>
          </a:p>
        </p:txBody>
      </p:sp>
    </p:spTree>
    <p:extLst>
      <p:ext uri="{BB962C8B-B14F-4D97-AF65-F5344CB8AC3E}">
        <p14:creationId xmlns:p14="http://schemas.microsoft.com/office/powerpoint/2010/main" val="29950029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a:t>К</a:t>
            </a:r>
            <a:r>
              <a:rPr lang="ru-RU" dirty="0" smtClean="0"/>
              <a:t>оэффициенты-дефляторы </a:t>
            </a:r>
            <a:r>
              <a:rPr lang="ru-RU" dirty="0"/>
              <a:t>на 2016 год</a:t>
            </a:r>
          </a:p>
        </p:txBody>
      </p:sp>
      <p:sp>
        <p:nvSpPr>
          <p:cNvPr id="5" name="Объект 4"/>
          <p:cNvSpPr>
            <a:spLocks noGrp="1"/>
          </p:cNvSpPr>
          <p:nvPr>
            <p:ph idx="1"/>
          </p:nvPr>
        </p:nvSpPr>
        <p:spPr/>
        <p:txBody>
          <a:bodyPr>
            <a:normAutofit fontScale="92500"/>
          </a:bodyPr>
          <a:lstStyle/>
          <a:p>
            <a:r>
              <a:rPr lang="ru-RU" dirty="0"/>
              <a:t>С 1.01.2016 г. </a:t>
            </a:r>
            <a:r>
              <a:rPr lang="ru-RU" dirty="0" err="1"/>
              <a:t>Минэконоразвития</a:t>
            </a:r>
            <a:r>
              <a:rPr lang="ru-RU" dirty="0"/>
              <a:t> России установлены  новые значения коэффициентов-дефляторов (Приказ Минэкономразвития России от 20.10.2015 № 772 «Об установлении коэффициентов-дефляторов на 2016 год») в целях применения:</a:t>
            </a:r>
          </a:p>
          <a:p>
            <a:r>
              <a:rPr lang="ru-RU" dirty="0"/>
              <a:t>главы 23 "Налог на доходы физических лиц" НК РФ - 1,514; </a:t>
            </a:r>
            <a:endParaRPr lang="ru-RU" dirty="0" smtClean="0"/>
          </a:p>
          <a:p>
            <a:r>
              <a:rPr lang="ru-RU" dirty="0" smtClean="0"/>
              <a:t>главы </a:t>
            </a:r>
            <a:r>
              <a:rPr lang="ru-RU" dirty="0"/>
              <a:t>26.2 "Упрощенная система налогообложения" НК РФ - 1,329; </a:t>
            </a:r>
            <a:endParaRPr lang="ru-RU" dirty="0" smtClean="0"/>
          </a:p>
          <a:p>
            <a:r>
              <a:rPr lang="ru-RU" dirty="0" smtClean="0"/>
              <a:t>главы </a:t>
            </a:r>
            <a:r>
              <a:rPr lang="ru-RU" dirty="0"/>
              <a:t>26.3 "Система налогообложения в виде единого налога на вмененный доход для отдельных видов деятельности" НК РФ -  1,798;</a:t>
            </a:r>
          </a:p>
          <a:p>
            <a:r>
              <a:rPr lang="ru-RU" dirty="0"/>
              <a:t>главы 26.5 "Патентная система налогообложения" НК РФ -  1,329</a:t>
            </a:r>
            <a:r>
              <a:rPr lang="ru-RU" dirty="0" smtClean="0"/>
              <a:t>;</a:t>
            </a:r>
          </a:p>
          <a:p>
            <a:r>
              <a:rPr lang="ru-RU" dirty="0" smtClean="0"/>
              <a:t> </a:t>
            </a:r>
            <a:r>
              <a:rPr lang="ru-RU" dirty="0"/>
              <a:t>главы 32 "Налог на имущество физических лиц" НК РФ - 1,329; </a:t>
            </a:r>
            <a:endParaRPr lang="ru-RU" dirty="0" smtClean="0"/>
          </a:p>
          <a:p>
            <a:r>
              <a:rPr lang="ru-RU" dirty="0" smtClean="0"/>
              <a:t>главы </a:t>
            </a:r>
            <a:r>
              <a:rPr lang="ru-RU" dirty="0"/>
              <a:t>33 "Торговый сбор" НК РФ - 1,154.</a:t>
            </a:r>
          </a:p>
          <a:p>
            <a:endParaRPr lang="ru-RU" dirty="0"/>
          </a:p>
        </p:txBody>
      </p:sp>
    </p:spTree>
    <p:extLst>
      <p:ext uri="{BB962C8B-B14F-4D97-AF65-F5344CB8AC3E}">
        <p14:creationId xmlns:p14="http://schemas.microsoft.com/office/powerpoint/2010/main" val="25005114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b="1" dirty="0"/>
              <a:t>Патентная система</a:t>
            </a:r>
            <a:r>
              <a:rPr lang="ru-RU" dirty="0"/>
              <a:t> </a:t>
            </a:r>
          </a:p>
        </p:txBody>
      </p:sp>
      <p:sp>
        <p:nvSpPr>
          <p:cNvPr id="5" name="Объект 4"/>
          <p:cNvSpPr>
            <a:spLocks noGrp="1"/>
          </p:cNvSpPr>
          <p:nvPr>
            <p:ph idx="1"/>
          </p:nvPr>
        </p:nvSpPr>
        <p:spPr/>
        <p:txBody>
          <a:bodyPr>
            <a:normAutofit fontScale="85000" lnSpcReduction="20000"/>
          </a:bodyPr>
          <a:lstStyle/>
          <a:p>
            <a:pPr marL="114300" indent="0">
              <a:buNone/>
            </a:pPr>
            <a:r>
              <a:rPr lang="ru-RU" dirty="0" smtClean="0"/>
              <a:t>налогообложения </a:t>
            </a:r>
            <a:r>
              <a:rPr lang="ru-RU" dirty="0"/>
              <a:t>является самостоятельным специальным налоговым режимом, который применяется в добровольном порядке (гл. 26.5, п. 2 ст. 346.44 НК РФ).</a:t>
            </a:r>
          </a:p>
          <a:p>
            <a:pPr marL="114300" indent="0">
              <a:buNone/>
            </a:pPr>
            <a:r>
              <a:rPr lang="ru-RU" dirty="0"/>
              <a:t>Перейти на патентную систему налогообложения можно только в тех субъектах РФ, где этот налоговый режим установлен региональным законодательством (п. 1 ст. 346.43 НК РФ).</a:t>
            </a:r>
          </a:p>
          <a:p>
            <a:pPr marL="114300" indent="0">
              <a:buNone/>
            </a:pPr>
            <a:r>
              <a:rPr lang="ru-RU" dirty="0"/>
              <a:t>Применять патентную систему налогообложения могут лишь предприниматели и только при одновременном соблюдении следующих условий:</a:t>
            </a:r>
          </a:p>
          <a:p>
            <a:pPr marL="114300" indent="0">
              <a:buNone/>
            </a:pPr>
            <a:r>
              <a:rPr lang="ru-RU" dirty="0"/>
              <a:t>- вид деятельности, которым предприниматель занимается (планирует заниматься после приобретения патента), указан в пункте 2 статьи 346.43 Налогового кодекса РФ, в том числе:</a:t>
            </a:r>
          </a:p>
          <a:p>
            <a:pPr marL="114300" indent="0">
              <a:buNone/>
            </a:pPr>
            <a:r>
              <a:rPr lang="ru-RU" dirty="0" smtClean="0"/>
              <a:t>розничная </a:t>
            </a:r>
            <a:r>
              <a:rPr lang="ru-RU" dirty="0"/>
              <a:t>торговля, осуществляемая через объекты стационарной торговой сети с площадью торгового зала не более 50 квадратных метров по каждому объекту организации </a:t>
            </a:r>
            <a:r>
              <a:rPr lang="ru-RU" dirty="0" smtClean="0"/>
              <a:t>торговли (</a:t>
            </a:r>
            <a:r>
              <a:rPr lang="ru-RU" dirty="0" err="1" smtClean="0"/>
              <a:t>пп</a:t>
            </a:r>
            <a:r>
              <a:rPr lang="ru-RU" dirty="0" smtClean="0"/>
              <a:t>. 45);</a:t>
            </a:r>
            <a:endParaRPr lang="ru-RU" dirty="0"/>
          </a:p>
          <a:p>
            <a:pPr marL="114300" indent="0">
              <a:buNone/>
            </a:pPr>
            <a:r>
              <a:rPr lang="ru-RU" dirty="0" smtClean="0"/>
              <a:t>розничная </a:t>
            </a:r>
            <a:r>
              <a:rPr lang="ru-RU" dirty="0"/>
              <a:t>торговля, осуществляемая через объекты стационарной торговой сети, не имеющие торговых залов, а также через объекты нестационарной торговой </a:t>
            </a:r>
            <a:r>
              <a:rPr lang="ru-RU" dirty="0" smtClean="0"/>
              <a:t>сети (</a:t>
            </a:r>
            <a:r>
              <a:rPr lang="ru-RU" dirty="0" err="1" smtClean="0"/>
              <a:t>пп</a:t>
            </a:r>
            <a:r>
              <a:rPr lang="ru-RU" dirty="0" smtClean="0"/>
              <a:t>. 46);</a:t>
            </a:r>
            <a:endParaRPr lang="ru-RU" dirty="0"/>
          </a:p>
          <a:p>
            <a:endParaRPr lang="ru-RU" dirty="0"/>
          </a:p>
        </p:txBody>
      </p:sp>
    </p:spTree>
    <p:extLst>
      <p:ext uri="{BB962C8B-B14F-4D97-AF65-F5344CB8AC3E}">
        <p14:creationId xmlns:p14="http://schemas.microsoft.com/office/powerpoint/2010/main" val="18056498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b="1" dirty="0"/>
              <a:t>Патентная система</a:t>
            </a:r>
            <a:r>
              <a:rPr lang="ru-RU" dirty="0"/>
              <a:t> </a:t>
            </a:r>
          </a:p>
        </p:txBody>
      </p:sp>
      <p:sp>
        <p:nvSpPr>
          <p:cNvPr id="5" name="Объект 4"/>
          <p:cNvSpPr>
            <a:spLocks noGrp="1"/>
          </p:cNvSpPr>
          <p:nvPr>
            <p:ph idx="1"/>
          </p:nvPr>
        </p:nvSpPr>
        <p:spPr/>
        <p:txBody>
          <a:bodyPr>
            <a:normAutofit fontScale="92500"/>
          </a:bodyPr>
          <a:lstStyle/>
          <a:p>
            <a:r>
              <a:rPr lang="ru-RU" dirty="0"/>
              <a:t>- предприниматель ведет деятельность самостоятельно или с привлечением наемного персонала (в т. ч. по договорам гражданско-правового характера), средняя численность которого не превышает 15 человек по всем видам деятельности. Среднюю численность определяйте за тот период, на который выдан патент. Причем в расчет берите сотрудников, занятых в деятельности не только на ПСН, но и на ЕНВД и УСН, если применяете еще и эти </a:t>
            </a:r>
            <a:r>
              <a:rPr lang="ru-RU" dirty="0" err="1"/>
              <a:t>спецрежимы</a:t>
            </a:r>
            <a:r>
              <a:rPr lang="ru-RU" dirty="0"/>
              <a:t> (письмо Минфина России от 21 июля 2015 г. № 03-11-09/41869, доведено до сведения налоговых инспекций письмом ФНС России от 3 августа 2015 г. № ЕД-4-3/13578);</a:t>
            </a:r>
          </a:p>
          <a:p>
            <a:r>
              <a:rPr lang="ru-RU" dirty="0"/>
              <a:t>- деятельность не осуществляется в рамках договора простого товарищества (договора о совместной деятельности) или договора доверительного управления имуществом.</a:t>
            </a:r>
          </a:p>
          <a:p>
            <a:endParaRPr lang="ru-RU" dirty="0"/>
          </a:p>
        </p:txBody>
      </p:sp>
    </p:spTree>
    <p:extLst>
      <p:ext uri="{BB962C8B-B14F-4D97-AF65-F5344CB8AC3E}">
        <p14:creationId xmlns:p14="http://schemas.microsoft.com/office/powerpoint/2010/main" val="23205474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a:t>Индивидуальные предприниматели, применяющие патентную </a:t>
            </a:r>
            <a:r>
              <a:rPr lang="ru-RU" sz="2800" dirty="0" smtClean="0"/>
              <a:t>систему </a:t>
            </a:r>
            <a:r>
              <a:rPr lang="ru-RU" sz="2800" dirty="0"/>
              <a:t>налогообложения</a:t>
            </a:r>
            <a:endParaRPr lang="ru-RU" sz="2800" dirty="0"/>
          </a:p>
        </p:txBody>
      </p:sp>
      <p:sp>
        <p:nvSpPr>
          <p:cNvPr id="3" name="Объект 2"/>
          <p:cNvSpPr>
            <a:spLocks noGrp="1"/>
          </p:cNvSpPr>
          <p:nvPr>
            <p:ph idx="1"/>
          </p:nvPr>
        </p:nvSpPr>
        <p:spPr/>
        <p:txBody>
          <a:bodyPr/>
          <a:lstStyle/>
          <a:p>
            <a:endParaRPr lang="ru-RU" dirty="0"/>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 t="11991" r="-3545"/>
          <a:stretch/>
        </p:blipFill>
        <p:spPr bwMode="auto">
          <a:xfrm>
            <a:off x="611561" y="1700784"/>
            <a:ext cx="7560839" cy="4885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41355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smtClean="0"/>
              <a:t>Закон </a:t>
            </a:r>
            <a:r>
              <a:rPr lang="ru-RU" sz="3600" dirty="0"/>
              <a:t>Санкт-Петербурга от 26.11.2015 № 764-137</a:t>
            </a:r>
          </a:p>
        </p:txBody>
      </p:sp>
      <p:sp>
        <p:nvSpPr>
          <p:cNvPr id="3" name="Объект 2"/>
          <p:cNvSpPr>
            <a:spLocks noGrp="1"/>
          </p:cNvSpPr>
          <p:nvPr>
            <p:ph idx="1"/>
          </p:nvPr>
        </p:nvSpPr>
        <p:spPr/>
        <p:txBody>
          <a:bodyPr/>
          <a:lstStyle/>
          <a:p>
            <a:r>
              <a:rPr lang="ru-RU" dirty="0"/>
              <a:t>Законом Санкт-Петербурга от 26.11.2015 № 764-137 «О внесении изменений в Закон Санкт-Петербурга "О введении на территории Санкт-Петербурга патентной системы налогообложения"» дополнен перечень видов предпринимательской деятельности и установлен потенциально возможный годовой доход по ним</a:t>
            </a:r>
            <a:endParaRPr lang="ru-RU" dirty="0"/>
          </a:p>
        </p:txBody>
      </p:sp>
    </p:spTree>
    <p:extLst>
      <p:ext uri="{BB962C8B-B14F-4D97-AF65-F5344CB8AC3E}">
        <p14:creationId xmlns:p14="http://schemas.microsoft.com/office/powerpoint/2010/main" val="37700810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Налоговые каникулы</a:t>
            </a:r>
            <a:endParaRPr lang="ru-RU" dirty="0"/>
          </a:p>
        </p:txBody>
      </p:sp>
      <p:sp>
        <p:nvSpPr>
          <p:cNvPr id="3" name="Объект 2"/>
          <p:cNvSpPr>
            <a:spLocks noGrp="1"/>
          </p:cNvSpPr>
          <p:nvPr>
            <p:ph idx="1"/>
          </p:nvPr>
        </p:nvSpPr>
        <p:spPr/>
        <p:txBody>
          <a:bodyPr>
            <a:normAutofit fontScale="92500" lnSpcReduction="10000"/>
          </a:bodyPr>
          <a:lstStyle/>
          <a:p>
            <a:r>
              <a:rPr lang="ru-RU" dirty="0" smtClean="0"/>
              <a:t>На </a:t>
            </a:r>
            <a:r>
              <a:rPr lang="ru-RU" dirty="0"/>
              <a:t>территории Санкт-Петербурга </a:t>
            </a:r>
            <a:r>
              <a:rPr lang="ru-RU" dirty="0" smtClean="0"/>
              <a:t>налоговая ставка </a:t>
            </a:r>
            <a:r>
              <a:rPr lang="ru-RU" dirty="0"/>
              <a:t>в размере 0 процентов </a:t>
            </a:r>
            <a:r>
              <a:rPr lang="ru-RU" dirty="0" smtClean="0"/>
              <a:t>установлена для </a:t>
            </a:r>
            <a:r>
              <a:rPr lang="ru-RU" dirty="0"/>
              <a:t>индивидуальных предпринимателей, применяющих патентную систему налогообложения, отвечающих одновременно следующим условиям:</a:t>
            </a:r>
          </a:p>
          <a:p>
            <a:r>
              <a:rPr lang="ru-RU" dirty="0"/>
              <a:t>впервые зарегистрированных в качестве индивидуальных предпринимателей после </a:t>
            </a:r>
            <a:r>
              <a:rPr lang="ru-RU" dirty="0" smtClean="0"/>
              <a:t>1.01.2016;</a:t>
            </a:r>
            <a:endParaRPr lang="ru-RU" dirty="0"/>
          </a:p>
          <a:p>
            <a:r>
              <a:rPr lang="ru-RU" dirty="0"/>
              <a:t>осуществляющих виды предпринимательской деятельности в соответствии с Общероссийским классификатором видов экономической деятельности ОК 029-2014 (ОКВЭД 2), указанные в пунктах 1, 2, 2.1, 16, 21, 23, 52-54 и 65 таблицы статьи 1 Закона Санкт-Петербурга "О введении на территории Санкт-Петербурга патентной системы налогообложения";</a:t>
            </a:r>
          </a:p>
          <a:p>
            <a:r>
              <a:rPr lang="ru-RU" dirty="0"/>
              <a:t>средняя численность наемных работников которых не превышает 15 человек. </a:t>
            </a:r>
          </a:p>
        </p:txBody>
      </p:sp>
    </p:spTree>
    <p:extLst>
      <p:ext uri="{BB962C8B-B14F-4D97-AF65-F5344CB8AC3E}">
        <p14:creationId xmlns:p14="http://schemas.microsoft.com/office/powerpoint/2010/main" val="15272276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smtClean="0"/>
              <a:t>Упрощенная система налогообложения (упрощенка)</a:t>
            </a:r>
            <a:endParaRPr lang="ru-RU" sz="3600" dirty="0"/>
          </a:p>
        </p:txBody>
      </p:sp>
      <p:sp>
        <p:nvSpPr>
          <p:cNvPr id="3" name="Объект 2"/>
          <p:cNvSpPr>
            <a:spLocks noGrp="1"/>
          </p:cNvSpPr>
          <p:nvPr>
            <p:ph idx="1"/>
          </p:nvPr>
        </p:nvSpPr>
        <p:spPr/>
        <p:txBody>
          <a:bodyPr/>
          <a:lstStyle/>
          <a:p>
            <a:r>
              <a:rPr lang="ru-RU" dirty="0"/>
              <a:t>Упрощенку могут только те, у кого соблюдены следующие количественные и стоимостные ограничения:</a:t>
            </a:r>
          </a:p>
          <a:p>
            <a:pPr lvl="0"/>
            <a:r>
              <a:rPr lang="ru-RU" dirty="0"/>
              <a:t>размер полученного дохода не превышает установленный лимит (п. 2 ст. 346.12, п. 4.1 ст. 346.13 НК РФ);</a:t>
            </a:r>
          </a:p>
          <a:p>
            <a:pPr lvl="0"/>
            <a:r>
              <a:rPr lang="ru-RU" dirty="0"/>
              <a:t>средняя численность сотрудников за налоговый (отчетный) период не превышает 100 человек (подп. 15 п. 3 ст. 346.12 НК РФ);</a:t>
            </a:r>
          </a:p>
          <a:p>
            <a:pPr lvl="0"/>
            <a:r>
              <a:rPr lang="ru-RU" dirty="0"/>
              <a:t>остаточная стоимость основных средств не превышает 100 000 000 руб. (подп. 16 п. 3 ст. 346.12 НК РФ).</a:t>
            </a:r>
          </a:p>
          <a:p>
            <a:endParaRPr lang="ru-RU" dirty="0"/>
          </a:p>
        </p:txBody>
      </p:sp>
    </p:spTree>
    <p:extLst>
      <p:ext uri="{BB962C8B-B14F-4D97-AF65-F5344CB8AC3E}">
        <p14:creationId xmlns:p14="http://schemas.microsoft.com/office/powerpoint/2010/main" val="9397170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a:t>
            </a:r>
            <a:r>
              <a:rPr lang="ru-RU" dirty="0" smtClean="0"/>
              <a:t>редельные величины</a:t>
            </a:r>
            <a:endParaRPr lang="ru-RU" dirty="0"/>
          </a:p>
        </p:txBody>
      </p:sp>
      <p:sp>
        <p:nvSpPr>
          <p:cNvPr id="3" name="Объект 2"/>
          <p:cNvSpPr>
            <a:spLocks noGrp="1"/>
          </p:cNvSpPr>
          <p:nvPr>
            <p:ph idx="1"/>
          </p:nvPr>
        </p:nvSpPr>
        <p:spPr/>
        <p:txBody>
          <a:bodyPr/>
          <a:lstStyle/>
          <a:p>
            <a:r>
              <a:rPr lang="ru-RU" dirty="0"/>
              <a:t>Предельную величину доходов для перехода на упрощенку со следующего года определяйте по формуле:</a:t>
            </a:r>
          </a:p>
          <a:p>
            <a:pPr marL="114300" indent="0">
              <a:buNone/>
            </a:pPr>
            <a:r>
              <a:rPr lang="ru-RU" b="1" i="1" dirty="0" smtClean="0">
                <a:latin typeface="Times New Roman" pitchFamily="18" charset="0"/>
                <a:cs typeface="Times New Roman" pitchFamily="18" charset="0"/>
              </a:rPr>
              <a:t>Лимит доходов для перехода на упрощенку = 45 000 000 руб. * Коэффициент-дефлятор,   установленный на год, предшествующий переходу</a:t>
            </a:r>
          </a:p>
          <a:p>
            <a:pPr marL="114300" indent="0">
              <a:buNone/>
            </a:pPr>
            <a:r>
              <a:rPr lang="ru-RU" dirty="0"/>
              <a:t>Предельную величину доходов, которая позволяет применять упрощенку в течение года, определяйте по формуле:</a:t>
            </a:r>
          </a:p>
          <a:p>
            <a:pPr marL="114300" indent="0">
              <a:buNone/>
            </a:pPr>
            <a:r>
              <a:rPr lang="ru-RU" b="1" i="1" dirty="0">
                <a:latin typeface="Times New Roman" pitchFamily="18" charset="0"/>
                <a:cs typeface="Times New Roman" pitchFamily="18" charset="0"/>
              </a:rPr>
              <a:t>Лимит доходов для </a:t>
            </a:r>
            <a:r>
              <a:rPr lang="ru-RU" b="1" i="1" dirty="0" smtClean="0">
                <a:latin typeface="Times New Roman" pitchFamily="18" charset="0"/>
                <a:cs typeface="Times New Roman" pitchFamily="18" charset="0"/>
              </a:rPr>
              <a:t>дальнейшего </a:t>
            </a:r>
            <a:r>
              <a:rPr lang="ru-RU" b="1" i="1" dirty="0">
                <a:latin typeface="Times New Roman" pitchFamily="18" charset="0"/>
                <a:cs typeface="Times New Roman" pitchFamily="18" charset="0"/>
              </a:rPr>
              <a:t>применения </a:t>
            </a:r>
            <a:r>
              <a:rPr lang="ru-RU" b="1" i="1" dirty="0" err="1">
                <a:latin typeface="Times New Roman" pitchFamily="18" charset="0"/>
                <a:cs typeface="Times New Roman" pitchFamily="18" charset="0"/>
              </a:rPr>
              <a:t>спецрежима</a:t>
            </a:r>
            <a:r>
              <a:rPr lang="ru-RU" b="1" i="1" dirty="0" smtClean="0">
                <a:latin typeface="Times New Roman" pitchFamily="18" charset="0"/>
                <a:cs typeface="Times New Roman" pitchFamily="18" charset="0"/>
              </a:rPr>
              <a:t> </a:t>
            </a:r>
            <a:r>
              <a:rPr lang="ru-RU" b="1" i="1" dirty="0">
                <a:latin typeface="Times New Roman" pitchFamily="18" charset="0"/>
                <a:cs typeface="Times New Roman" pitchFamily="18" charset="0"/>
              </a:rPr>
              <a:t>= </a:t>
            </a:r>
            <a:r>
              <a:rPr lang="ru-RU" b="1" i="1" dirty="0" smtClean="0">
                <a:latin typeface="Times New Roman" pitchFamily="18" charset="0"/>
                <a:cs typeface="Times New Roman" pitchFamily="18" charset="0"/>
              </a:rPr>
              <a:t>60</a:t>
            </a:r>
            <a:r>
              <a:rPr lang="ru-RU" b="1" i="1" dirty="0">
                <a:latin typeface="Times New Roman" pitchFamily="18" charset="0"/>
                <a:cs typeface="Times New Roman" pitchFamily="18" charset="0"/>
              </a:rPr>
              <a:t> 000 000 руб. * Коэффициент-дефлятор,   установленный на </a:t>
            </a:r>
            <a:r>
              <a:rPr lang="ru-RU" b="1" i="1" dirty="0" smtClean="0">
                <a:latin typeface="Times New Roman" pitchFamily="18" charset="0"/>
                <a:cs typeface="Times New Roman" pitchFamily="18" charset="0"/>
              </a:rPr>
              <a:t>соответствующий год</a:t>
            </a:r>
            <a:endParaRPr lang="ru-RU" dirty="0"/>
          </a:p>
        </p:txBody>
      </p:sp>
    </p:spTree>
    <p:extLst>
      <p:ext uri="{BB962C8B-B14F-4D97-AF65-F5344CB8AC3E}">
        <p14:creationId xmlns:p14="http://schemas.microsoft.com/office/powerpoint/2010/main" val="27870238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a:t>Численность сотрудников </a:t>
            </a:r>
          </a:p>
        </p:txBody>
      </p:sp>
      <p:sp>
        <p:nvSpPr>
          <p:cNvPr id="3" name="Объект 2"/>
          <p:cNvSpPr>
            <a:spLocks noGrp="1"/>
          </p:cNvSpPr>
          <p:nvPr>
            <p:ph idx="1"/>
          </p:nvPr>
        </p:nvSpPr>
        <p:spPr/>
        <p:txBody>
          <a:bodyPr>
            <a:normAutofit/>
          </a:bodyPr>
          <a:lstStyle/>
          <a:p>
            <a:r>
              <a:rPr lang="ru-RU" dirty="0" smtClean="0"/>
              <a:t>Среднюю </a:t>
            </a:r>
            <a:r>
              <a:rPr lang="ru-RU" dirty="0"/>
              <a:t>численность сотрудников определяйте, руководствуясь указаниями по заполнению формы № П-4, утвержденными приказом Росстата от 28 октября 2013 г. № 428.</a:t>
            </a:r>
          </a:p>
          <a:p>
            <a:r>
              <a:rPr lang="ru-RU" dirty="0"/>
              <a:t>В среднюю численность сотрудников включайте:</a:t>
            </a:r>
          </a:p>
          <a:p>
            <a:pPr lvl="0"/>
            <a:r>
              <a:rPr lang="ru-RU" dirty="0"/>
              <a:t>среднесписочную численность сотрудников;</a:t>
            </a:r>
          </a:p>
          <a:p>
            <a:pPr lvl="0"/>
            <a:r>
              <a:rPr lang="ru-RU" dirty="0"/>
              <a:t>среднюю численность внешних совместителей;</a:t>
            </a:r>
          </a:p>
          <a:p>
            <a:pPr lvl="0"/>
            <a:r>
              <a:rPr lang="ru-RU" dirty="0"/>
              <a:t>среднюю численность сотрудников, выполнявших работы по договорам гражданско-правового характера.</a:t>
            </a:r>
          </a:p>
          <a:p>
            <a:r>
              <a:rPr lang="ru-RU" dirty="0"/>
              <a:t>При расчете средней численности не учитывайте граждан, работающих на основании авторских договоров, а также внутренних совместителей (письмо Минфина России от 16 августа 2007 г. № 03-11-04/2/199).</a:t>
            </a:r>
            <a:endParaRPr lang="ru-RU" dirty="0"/>
          </a:p>
        </p:txBody>
      </p:sp>
    </p:spTree>
    <p:extLst>
      <p:ext uri="{BB962C8B-B14F-4D97-AF65-F5344CB8AC3E}">
        <p14:creationId xmlns:p14="http://schemas.microsoft.com/office/powerpoint/2010/main" val="2768328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dirty="0"/>
              <a:t>Законом Санкт-Петербурга от 17.04.2008 N 194-32 (ред. от 11.11.2015)</a:t>
            </a:r>
          </a:p>
        </p:txBody>
      </p:sp>
      <p:sp>
        <p:nvSpPr>
          <p:cNvPr id="3" name="Объект 2"/>
          <p:cNvSpPr>
            <a:spLocks noGrp="1"/>
          </p:cNvSpPr>
          <p:nvPr>
            <p:ph idx="1"/>
          </p:nvPr>
        </p:nvSpPr>
        <p:spPr/>
        <p:txBody>
          <a:bodyPr/>
          <a:lstStyle/>
          <a:p>
            <a:r>
              <a:rPr lang="ru-RU" dirty="0" smtClean="0"/>
              <a:t>"</a:t>
            </a:r>
            <a:r>
              <a:rPr lang="ru-RU" dirty="0"/>
              <a:t>О развитии малого и среднего предпринимательства в Санкт-Петербурге" предусмотрены следующие формы поддержки субъектов малого и среднего предпринимательства</a:t>
            </a:r>
            <a:r>
              <a:rPr lang="ru-RU" dirty="0" smtClean="0"/>
              <a:t>:</a:t>
            </a:r>
            <a:endParaRPr lang="ru-RU" dirty="0"/>
          </a:p>
          <a:p>
            <a:r>
              <a:rPr lang="ru-RU" dirty="0"/>
              <a:t>финансовую поддержку;</a:t>
            </a:r>
          </a:p>
          <a:p>
            <a:r>
              <a:rPr lang="ru-RU" dirty="0"/>
              <a:t>имущественную поддержку;</a:t>
            </a:r>
          </a:p>
          <a:p>
            <a:r>
              <a:rPr lang="ru-RU" dirty="0"/>
              <a:t>информационную поддержку;</a:t>
            </a:r>
          </a:p>
          <a:p>
            <a:r>
              <a:rPr lang="ru-RU" dirty="0"/>
              <a:t>консультационную, в том числе правовую поддержку;</a:t>
            </a:r>
          </a:p>
          <a:p>
            <a:r>
              <a:rPr lang="ru-RU" dirty="0"/>
              <a:t>поддержку в сфере образования.</a:t>
            </a:r>
          </a:p>
          <a:p>
            <a:endParaRPr lang="ru-RU" dirty="0"/>
          </a:p>
        </p:txBody>
      </p:sp>
    </p:spTree>
    <p:extLst>
      <p:ext uri="{BB962C8B-B14F-4D97-AF65-F5344CB8AC3E}">
        <p14:creationId xmlns:p14="http://schemas.microsoft.com/office/powerpoint/2010/main" val="414435107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С </a:t>
            </a:r>
            <a:r>
              <a:rPr lang="ru-RU" dirty="0" smtClean="0"/>
              <a:t>1.01.2015 </a:t>
            </a:r>
            <a:r>
              <a:rPr lang="ru-RU" dirty="0"/>
              <a:t>г. на территории Санкт-Петербурга для организаций и индивидуальных предпринимателей, применяющих упрощенную систему налогообложения, в случае, если объектом налогообложения являются доходы, уменьшенные на величину расходов, установлена налоговая ставка в размере 7 процентов (Закон Санкт-Петербурга от 02.07.2014 № 379-72 «О внесении изменения в Закон Санкт-Петербурга "Об установлении на территории Санкт-Петербурга налоговой ставки для организаций и индивидуальных предпринимателей, применяющих упрощенную систему налогообложения"»).</a:t>
            </a:r>
          </a:p>
          <a:p>
            <a:r>
              <a:rPr lang="ru-RU" dirty="0"/>
              <a:t> </a:t>
            </a:r>
          </a:p>
          <a:p>
            <a:endParaRPr lang="ru-RU" dirty="0"/>
          </a:p>
        </p:txBody>
      </p:sp>
    </p:spTree>
    <p:extLst>
      <p:ext uri="{BB962C8B-B14F-4D97-AF65-F5344CB8AC3E}">
        <p14:creationId xmlns:p14="http://schemas.microsoft.com/office/powerpoint/2010/main" val="34665052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ru-RU" dirty="0"/>
              <a:t>Налоговые каникулы</a:t>
            </a:r>
            <a:endParaRPr lang="ru-RU" dirty="0" smtClean="0"/>
          </a:p>
        </p:txBody>
      </p:sp>
      <p:sp>
        <p:nvSpPr>
          <p:cNvPr id="24579" name="Rectangle 3"/>
          <p:cNvSpPr>
            <a:spLocks noGrp="1" noChangeArrowheads="1"/>
          </p:cNvSpPr>
          <p:nvPr>
            <p:ph type="body" idx="1"/>
          </p:nvPr>
        </p:nvSpPr>
        <p:spPr/>
        <p:txBody>
          <a:bodyPr/>
          <a:lstStyle/>
          <a:p>
            <a:pPr eaLnBrk="1" hangingPunct="1">
              <a:lnSpc>
                <a:spcPct val="90000"/>
              </a:lnSpc>
            </a:pPr>
            <a:r>
              <a:rPr lang="ru-RU" smtClean="0"/>
              <a:t>Закон Санкт-Петербурга от 10.06.2015 N 329-62 "О внесении изменений в Закон Санкт-Петербурга "Об установлении на территории Санкт-Петербурга налоговой ставки для организаций и индивидуальных предпринимателей, применяющих упрощенную систему налогообложения" (принят ЗС СПб 03.06.2015) (срок действия с 1.01.2016 г. по 1.01.2021 г </a:t>
            </a:r>
            <a:r>
              <a:rPr lang="en-US" smtClean="0"/>
              <a:t>)</a:t>
            </a:r>
            <a:endParaRPr lang="ru-RU" smtClean="0"/>
          </a:p>
        </p:txBody>
      </p:sp>
    </p:spTree>
    <p:extLst>
      <p:ext uri="{BB962C8B-B14F-4D97-AF65-F5344CB8AC3E}">
        <p14:creationId xmlns:p14="http://schemas.microsoft.com/office/powerpoint/2010/main" val="133748553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endParaRPr lang="ru-RU" smtClean="0"/>
          </a:p>
        </p:txBody>
      </p:sp>
      <p:sp>
        <p:nvSpPr>
          <p:cNvPr id="25603" name="Rectangle 3"/>
          <p:cNvSpPr>
            <a:spLocks noGrp="1" noChangeArrowheads="1"/>
          </p:cNvSpPr>
          <p:nvPr>
            <p:ph type="body" idx="1"/>
          </p:nvPr>
        </p:nvSpPr>
        <p:spPr/>
        <p:txBody>
          <a:bodyPr/>
          <a:lstStyle/>
          <a:p>
            <a:pPr eaLnBrk="1" hangingPunct="1"/>
            <a:r>
              <a:rPr lang="ru-RU" smtClean="0"/>
              <a:t>Установлена на территории Санкт-Петербурга налоговую ставку в размере </a:t>
            </a:r>
            <a:r>
              <a:rPr lang="ru-RU" b="1" smtClean="0"/>
              <a:t>0 процентов для индивидуальных предпринимателей</a:t>
            </a:r>
            <a:r>
              <a:rPr lang="ru-RU" smtClean="0"/>
              <a:t>, применяющих упрощенную систему налогообложения, отвечающих </a:t>
            </a:r>
            <a:r>
              <a:rPr lang="ru-RU" b="1" u="sng" smtClean="0"/>
              <a:t>одновременно следующим условиям </a:t>
            </a:r>
          </a:p>
        </p:txBody>
      </p:sp>
    </p:spTree>
    <p:extLst>
      <p:ext uri="{BB962C8B-B14F-4D97-AF65-F5344CB8AC3E}">
        <p14:creationId xmlns:p14="http://schemas.microsoft.com/office/powerpoint/2010/main" val="158997623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ru-RU" smtClean="0"/>
              <a:t>Условия применения ставки 0 %</a:t>
            </a:r>
          </a:p>
        </p:txBody>
      </p:sp>
      <p:sp>
        <p:nvSpPr>
          <p:cNvPr id="26627" name="Rectangle 3"/>
          <p:cNvSpPr>
            <a:spLocks noGrp="1" noChangeArrowheads="1"/>
          </p:cNvSpPr>
          <p:nvPr>
            <p:ph type="body" idx="1"/>
          </p:nvPr>
        </p:nvSpPr>
        <p:spPr>
          <a:xfrm>
            <a:off x="457200" y="1600200"/>
            <a:ext cx="7620000" cy="4925144"/>
          </a:xfrm>
        </p:spPr>
        <p:txBody>
          <a:bodyPr/>
          <a:lstStyle/>
          <a:p>
            <a:pPr eaLnBrk="1" hangingPunct="1">
              <a:lnSpc>
                <a:spcPct val="90000"/>
              </a:lnSpc>
            </a:pPr>
            <a:r>
              <a:rPr lang="ru-RU" dirty="0" smtClean="0"/>
              <a:t>впервые зарегистрированных в качестве индивидуальных предпринимателей с 1 января 2016 года;</a:t>
            </a:r>
          </a:p>
          <a:p>
            <a:pPr eaLnBrk="1" hangingPunct="1">
              <a:lnSpc>
                <a:spcPct val="90000"/>
              </a:lnSpc>
            </a:pPr>
            <a:r>
              <a:rPr lang="ru-RU" dirty="0" smtClean="0"/>
              <a:t>осуществляющих виды экономической деятельности, предусмотренные следующими разделами Общероссийского </a:t>
            </a:r>
            <a:r>
              <a:rPr lang="ru-RU" dirty="0" smtClean="0">
                <a:hlinkClick r:id="rId2"/>
              </a:rPr>
              <a:t>классификатора</a:t>
            </a:r>
            <a:r>
              <a:rPr lang="ru-RU" dirty="0" smtClean="0"/>
              <a:t> видов экономической деятельности ОК 029-2014 (ОКВЭД 2): </a:t>
            </a:r>
            <a:endParaRPr lang="ru-RU" dirty="0" smtClean="0"/>
          </a:p>
          <a:p>
            <a:pPr eaLnBrk="1" hangingPunct="1">
              <a:lnSpc>
                <a:spcPct val="90000"/>
              </a:lnSpc>
              <a:buFont typeface="Wingdings" pitchFamily="2" charset="2"/>
              <a:buChar char="ü"/>
            </a:pPr>
            <a:r>
              <a:rPr lang="ru-RU" dirty="0" smtClean="0">
                <a:hlinkClick r:id="rId3"/>
              </a:rPr>
              <a:t>C</a:t>
            </a:r>
            <a:r>
              <a:rPr lang="ru-RU" dirty="0" smtClean="0"/>
              <a:t> </a:t>
            </a:r>
            <a:r>
              <a:rPr lang="ru-RU" dirty="0" smtClean="0"/>
              <a:t>"</a:t>
            </a:r>
            <a:r>
              <a:rPr lang="ru-RU" b="1" dirty="0" smtClean="0"/>
              <a:t>Обрабатывающая промышленность</a:t>
            </a:r>
            <a:r>
              <a:rPr lang="ru-RU" dirty="0" smtClean="0"/>
              <a:t>" </a:t>
            </a:r>
            <a:endParaRPr lang="ru-RU" dirty="0" smtClean="0"/>
          </a:p>
          <a:p>
            <a:pPr>
              <a:buFont typeface="Wingdings" pitchFamily="2" charset="2"/>
              <a:buChar char="ü"/>
            </a:pPr>
            <a:r>
              <a:rPr lang="ru-RU" dirty="0">
                <a:hlinkClick r:id="rId4"/>
              </a:rPr>
              <a:t>M</a:t>
            </a:r>
            <a:r>
              <a:rPr lang="ru-RU" dirty="0"/>
              <a:t> "</a:t>
            </a:r>
            <a:r>
              <a:rPr lang="ru-RU" b="1" dirty="0"/>
              <a:t>Деятельность профессиональная, научная и техническая</a:t>
            </a:r>
            <a:r>
              <a:rPr lang="ru-RU" dirty="0"/>
              <a:t>" </a:t>
            </a:r>
          </a:p>
          <a:p>
            <a:pPr>
              <a:buFont typeface="Wingdings" pitchFamily="2" charset="2"/>
              <a:buChar char="ü"/>
            </a:pPr>
            <a:r>
              <a:rPr lang="ru-RU" dirty="0">
                <a:hlinkClick r:id="rId5"/>
              </a:rPr>
              <a:t>Q</a:t>
            </a:r>
            <a:r>
              <a:rPr lang="ru-RU" dirty="0"/>
              <a:t> "Деятельность </a:t>
            </a:r>
            <a:r>
              <a:rPr lang="ru-RU" b="1" dirty="0"/>
              <a:t>в области здравоохранения и социальных услуг</a:t>
            </a:r>
            <a:r>
              <a:rPr lang="ru-RU" dirty="0"/>
              <a:t>" </a:t>
            </a:r>
            <a:endParaRPr lang="ru-RU" dirty="0" smtClean="0"/>
          </a:p>
          <a:p>
            <a:pPr>
              <a:buFont typeface="Wingdings" pitchFamily="2" charset="2"/>
              <a:buChar char="ü"/>
            </a:pPr>
            <a:r>
              <a:rPr lang="ru-RU" dirty="0"/>
              <a:t>средняя численность наемных работников которых не превышает 15 человек </a:t>
            </a:r>
          </a:p>
          <a:p>
            <a:pPr eaLnBrk="1" hangingPunct="1">
              <a:lnSpc>
                <a:spcPct val="90000"/>
              </a:lnSpc>
            </a:pPr>
            <a:endParaRPr lang="ru-RU" dirty="0" smtClean="0"/>
          </a:p>
        </p:txBody>
      </p:sp>
    </p:spTree>
    <p:extLst>
      <p:ext uri="{BB962C8B-B14F-4D97-AF65-F5344CB8AC3E}">
        <p14:creationId xmlns:p14="http://schemas.microsoft.com/office/powerpoint/2010/main" val="426556065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dirty="0"/>
          </a:p>
        </p:txBody>
      </p:sp>
      <p:sp>
        <p:nvSpPr>
          <p:cNvPr id="5" name="Текст 4"/>
          <p:cNvSpPr>
            <a:spLocks noGrp="1"/>
          </p:cNvSpPr>
          <p:nvPr>
            <p:ph type="body" idx="1"/>
          </p:nvPr>
        </p:nvSpPr>
        <p:spPr/>
        <p:txBody>
          <a:bodyPr>
            <a:normAutofit lnSpcReduction="10000"/>
          </a:bodyPr>
          <a:lstStyle/>
          <a:p>
            <a:r>
              <a:rPr lang="ru-RU" sz="3600" dirty="0" smtClean="0">
                <a:solidFill>
                  <a:schemeClr val="tx1"/>
                </a:solidFill>
              </a:rPr>
              <a:t>Неналоговые </a:t>
            </a:r>
            <a:r>
              <a:rPr lang="ru-RU" sz="3600" dirty="0">
                <a:solidFill>
                  <a:schemeClr val="tx1"/>
                </a:solidFill>
              </a:rPr>
              <a:t>меры поддержки субъектов малого </a:t>
            </a:r>
            <a:r>
              <a:rPr lang="ru-RU" sz="3600" dirty="0" smtClean="0">
                <a:solidFill>
                  <a:schemeClr val="tx1"/>
                </a:solidFill>
              </a:rPr>
              <a:t>предпринимательства</a:t>
            </a:r>
            <a:endParaRPr lang="ru-RU" dirty="0"/>
          </a:p>
        </p:txBody>
      </p:sp>
    </p:spTree>
    <p:extLst>
      <p:ext uri="{BB962C8B-B14F-4D97-AF65-F5344CB8AC3E}">
        <p14:creationId xmlns:p14="http://schemas.microsoft.com/office/powerpoint/2010/main" val="20955894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dirty="0" smtClean="0"/>
              <a:t>Контрактная система </a:t>
            </a:r>
            <a:r>
              <a:rPr lang="ru-RU" sz="2400" dirty="0"/>
              <a:t>в сфере закупок товаров, работ, услуг для обеспечения государственных и муниципальных нужд</a:t>
            </a:r>
          </a:p>
        </p:txBody>
      </p:sp>
      <p:sp>
        <p:nvSpPr>
          <p:cNvPr id="3" name="Объект 2"/>
          <p:cNvSpPr>
            <a:spLocks noGrp="1"/>
          </p:cNvSpPr>
          <p:nvPr>
            <p:ph idx="1"/>
          </p:nvPr>
        </p:nvSpPr>
        <p:spPr/>
        <p:txBody>
          <a:bodyPr/>
          <a:lstStyle/>
          <a:p>
            <a:pPr marL="114300" indent="0">
              <a:buNone/>
            </a:pPr>
            <a:r>
              <a:rPr lang="ru-RU" dirty="0"/>
              <a:t>В соответствии со ст. 30 Федерального закона от 5 апреля 2013 г. № 44-ФЗ с 01.01. 2014 г. государственные и муниципальные заказчики обязаны осуществлять закупки у субъектов малого предпринимательства, социально ориентированных некоммерческих организаций в размере не менее чем</a:t>
            </a:r>
            <a:r>
              <a:rPr lang="ru-RU" b="1" dirty="0"/>
              <a:t> </a:t>
            </a:r>
            <a:r>
              <a:rPr lang="ru-RU" dirty="0"/>
              <a:t>15% совокупного годового объема закупок, предусмотренного планом-графиком. При этом начальная (максимальная) цена контракта не должна превышать 20 млн. рублей</a:t>
            </a:r>
            <a:endParaRPr lang="ru-RU" dirty="0"/>
          </a:p>
        </p:txBody>
      </p:sp>
    </p:spTree>
    <p:extLst>
      <p:ext uri="{BB962C8B-B14F-4D97-AF65-F5344CB8AC3E}">
        <p14:creationId xmlns:p14="http://schemas.microsoft.com/office/powerpoint/2010/main" val="275954296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Лимит </a:t>
            </a:r>
            <a:r>
              <a:rPr lang="ru-RU" dirty="0"/>
              <a:t>остатка наличных денег в кассе</a:t>
            </a:r>
          </a:p>
        </p:txBody>
      </p:sp>
      <p:sp>
        <p:nvSpPr>
          <p:cNvPr id="3" name="Объект 2"/>
          <p:cNvSpPr>
            <a:spLocks noGrp="1"/>
          </p:cNvSpPr>
          <p:nvPr>
            <p:ph idx="1"/>
          </p:nvPr>
        </p:nvSpPr>
        <p:spPr/>
        <p:txBody>
          <a:bodyPr/>
          <a:lstStyle/>
          <a:p>
            <a:r>
              <a:rPr lang="ru-RU" dirty="0"/>
              <a:t>Банк России с 01.06.2014 года утвердил новый порядок ведения кассовых операций с наличными деньгами на территории РФ, в соответствии с которым индивидуальные предприниматели и субъекты малого предпринимательства вправе не устанавливать лимит остатка наличных денег в кассе.</a:t>
            </a:r>
            <a:endParaRPr lang="ru-RU" dirty="0"/>
          </a:p>
        </p:txBody>
      </p:sp>
    </p:spTree>
    <p:extLst>
      <p:ext uri="{BB962C8B-B14F-4D97-AF65-F5344CB8AC3E}">
        <p14:creationId xmlns:p14="http://schemas.microsoft.com/office/powerpoint/2010/main" val="336003936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dirty="0"/>
          </a:p>
        </p:txBody>
      </p:sp>
      <p:sp>
        <p:nvSpPr>
          <p:cNvPr id="5" name="Текст 4"/>
          <p:cNvSpPr>
            <a:spLocks noGrp="1"/>
          </p:cNvSpPr>
          <p:nvPr>
            <p:ph type="body" idx="1"/>
          </p:nvPr>
        </p:nvSpPr>
        <p:spPr/>
        <p:txBody>
          <a:bodyPr>
            <a:noAutofit/>
          </a:bodyPr>
          <a:lstStyle/>
          <a:p>
            <a:r>
              <a:rPr lang="ru-RU" sz="3600" dirty="0" smtClean="0">
                <a:solidFill>
                  <a:schemeClr val="tx1"/>
                </a:solidFill>
              </a:rPr>
              <a:t>Изменения в налоговом законодательстве, вступающие в силу в 2016 г.</a:t>
            </a:r>
            <a:endParaRPr lang="ru-RU" sz="3600" dirty="0">
              <a:solidFill>
                <a:schemeClr val="tx1"/>
              </a:solidFill>
            </a:endParaRPr>
          </a:p>
        </p:txBody>
      </p:sp>
    </p:spTree>
    <p:extLst>
      <p:ext uri="{BB962C8B-B14F-4D97-AF65-F5344CB8AC3E}">
        <p14:creationId xmlns:p14="http://schemas.microsoft.com/office/powerpoint/2010/main" val="24087553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ru-RU" b="1" smtClean="0"/>
              <a:t>НДФЛ</a:t>
            </a:r>
            <a:r>
              <a:rPr lang="ru-RU" smtClean="0"/>
              <a:t> </a:t>
            </a:r>
          </a:p>
        </p:txBody>
      </p:sp>
      <p:sp>
        <p:nvSpPr>
          <p:cNvPr id="7171" name="Rectangle 3"/>
          <p:cNvSpPr>
            <a:spLocks noGrp="1" noChangeArrowheads="1"/>
          </p:cNvSpPr>
          <p:nvPr>
            <p:ph type="body" idx="1"/>
          </p:nvPr>
        </p:nvSpPr>
        <p:spPr/>
        <p:txBody>
          <a:bodyPr/>
          <a:lstStyle/>
          <a:p>
            <a:pPr eaLnBrk="1" hangingPunct="1"/>
            <a:r>
              <a:rPr lang="ru-RU" sz="2800" smtClean="0"/>
              <a:t>Вводится ежеквартальная отчетность по НДФЛ </a:t>
            </a:r>
          </a:p>
          <a:p>
            <a:pPr eaLnBrk="1" hangingPunct="1">
              <a:buFont typeface="Wingdings" pitchFamily="2" charset="2"/>
              <a:buNone/>
            </a:pPr>
            <a:r>
              <a:rPr lang="ru-RU" sz="2800" smtClean="0"/>
              <a:t>С 1 января 2016 года по итогам каждого квартала налоговые агенты должны будут сдавать новый расчет </a:t>
            </a:r>
            <a:r>
              <a:rPr lang="ru-RU" sz="2800" b="1" smtClean="0"/>
              <a:t>6-НДФЛ</a:t>
            </a:r>
            <a:r>
              <a:rPr lang="ru-RU" sz="2800" smtClean="0"/>
              <a:t>. </a:t>
            </a:r>
          </a:p>
          <a:p>
            <a:pPr eaLnBrk="1" hangingPunct="1">
              <a:buFont typeface="Wingdings" pitchFamily="2" charset="2"/>
              <a:buNone/>
            </a:pPr>
            <a:r>
              <a:rPr lang="ru-RU" sz="2800" smtClean="0"/>
              <a:t>Сдавать расчеты нужно </a:t>
            </a:r>
            <a:r>
              <a:rPr lang="ru-RU" sz="2800" b="1" smtClean="0"/>
              <a:t>не позднее последнего дня месяца</a:t>
            </a:r>
            <a:r>
              <a:rPr lang="ru-RU" sz="2800" smtClean="0"/>
              <a:t>, следующего за отчетным кварталом. </a:t>
            </a:r>
          </a:p>
          <a:p>
            <a:pPr eaLnBrk="1" hangingPunct="1">
              <a:buFont typeface="Wingdings" pitchFamily="2" charset="2"/>
              <a:buNone/>
            </a:pPr>
            <a:r>
              <a:rPr lang="ru-RU" sz="2800" smtClean="0"/>
              <a:t>Также нужно будет сдать </a:t>
            </a:r>
            <a:r>
              <a:rPr lang="ru-RU" sz="2800" b="1" smtClean="0"/>
              <a:t>6-НДФЛ за год – не позднее 1 апреля следующего года</a:t>
            </a:r>
            <a:r>
              <a:rPr lang="ru-RU" sz="2800" smtClean="0"/>
              <a:t> (вместе с 2-НДФЛ) </a:t>
            </a:r>
          </a:p>
        </p:txBody>
      </p:sp>
    </p:spTree>
    <p:extLst>
      <p:ext uri="{BB962C8B-B14F-4D97-AF65-F5344CB8AC3E}">
        <p14:creationId xmlns:p14="http://schemas.microsoft.com/office/powerpoint/2010/main" val="116993515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ru-RU" smtClean="0"/>
              <a:t>форма 6-НДФЛ</a:t>
            </a:r>
          </a:p>
        </p:txBody>
      </p:sp>
      <p:sp>
        <p:nvSpPr>
          <p:cNvPr id="8195" name="Rectangle 3"/>
          <p:cNvSpPr>
            <a:spLocks noGrp="1" noChangeArrowheads="1"/>
          </p:cNvSpPr>
          <p:nvPr>
            <p:ph type="body" idx="1"/>
          </p:nvPr>
        </p:nvSpPr>
        <p:spPr/>
        <p:txBody>
          <a:bodyPr/>
          <a:lstStyle/>
          <a:p>
            <a:pPr eaLnBrk="1" hangingPunct="1">
              <a:lnSpc>
                <a:spcPct val="90000"/>
              </a:lnSpc>
              <a:buFont typeface="Wingdings" pitchFamily="2" charset="2"/>
              <a:buNone/>
            </a:pPr>
            <a:r>
              <a:rPr lang="ru-RU" sz="2400" smtClean="0"/>
              <a:t>Приказ ФНС России от 14.10.2015 N ММВ-7-11/450@</a:t>
            </a:r>
          </a:p>
          <a:p>
            <a:pPr eaLnBrk="1" hangingPunct="1">
              <a:lnSpc>
                <a:spcPct val="90000"/>
              </a:lnSpc>
              <a:buFont typeface="Wingdings" pitchFamily="2" charset="2"/>
              <a:buNone/>
            </a:pPr>
            <a:r>
              <a:rPr lang="ru-RU" sz="2400" smtClean="0"/>
              <a:t>"Об утверждении формы расчета сумм налога на доходы физических лиц, исчисленных и удержанных налоговым агентом (форма 6-НДФЛ), порядок ее заполнения и представления, а также формата представления расчета сумм налога на доходы физических лиц, исчисленных и удержанных налоговым агентом, в электронной форме"</a:t>
            </a:r>
          </a:p>
          <a:p>
            <a:pPr eaLnBrk="1" hangingPunct="1">
              <a:lnSpc>
                <a:spcPct val="90000"/>
              </a:lnSpc>
              <a:buFont typeface="Wingdings" pitchFamily="2" charset="2"/>
              <a:buNone/>
            </a:pPr>
            <a:r>
              <a:rPr lang="ru-RU" sz="2400" smtClean="0"/>
              <a:t>(Зарегистрировано в Минюсте России 30.10.2015 N 39578)</a:t>
            </a:r>
          </a:p>
          <a:p>
            <a:pPr eaLnBrk="1" hangingPunct="1">
              <a:lnSpc>
                <a:spcPct val="90000"/>
              </a:lnSpc>
            </a:pPr>
            <a:endParaRPr lang="ru-RU" sz="2400" smtClean="0"/>
          </a:p>
        </p:txBody>
      </p:sp>
    </p:spTree>
    <p:extLst>
      <p:ext uri="{BB962C8B-B14F-4D97-AF65-F5344CB8AC3E}">
        <p14:creationId xmlns:p14="http://schemas.microsoft.com/office/powerpoint/2010/main" val="149156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 </a:t>
            </a:r>
            <a:r>
              <a:rPr lang="ru-RU" sz="2000" dirty="0"/>
              <a:t>Комитет по развитию предпринимательства и потребительского рынка Санкт-Петербурга реализует мероприятия по развитию и поддержке субъектов малого и среднего предпринимательства</a:t>
            </a:r>
          </a:p>
        </p:txBody>
      </p:sp>
      <p:sp>
        <p:nvSpPr>
          <p:cNvPr id="3" name="Объект 2"/>
          <p:cNvSpPr>
            <a:spLocks noGrp="1"/>
          </p:cNvSpPr>
          <p:nvPr>
            <p:ph idx="1"/>
          </p:nvPr>
        </p:nvSpPr>
        <p:spPr/>
        <p:txBody>
          <a:bodyPr>
            <a:normAutofit fontScale="77500" lnSpcReduction="20000"/>
          </a:bodyPr>
          <a:lstStyle/>
          <a:p>
            <a:r>
              <a:rPr lang="ru-RU" dirty="0"/>
              <a:t>В соответствии с </a:t>
            </a:r>
            <a:r>
              <a:rPr lang="ru-RU" u="sng" dirty="0"/>
              <a:t>Постановлением Правительства </a:t>
            </a:r>
            <a:r>
              <a:rPr lang="ru-RU" u="sng" dirty="0" smtClean="0"/>
              <a:t>Санкт-Петербурга </a:t>
            </a:r>
            <a:r>
              <a:rPr lang="ru-RU" u="sng" dirty="0"/>
              <a:t>от 30.06.2014 №</a:t>
            </a:r>
            <a:r>
              <a:rPr lang="ru-RU" u="sng" dirty="0" smtClean="0"/>
              <a:t>554</a:t>
            </a:r>
          </a:p>
          <a:p>
            <a:pPr lvl="0"/>
            <a:r>
              <a:rPr lang="ru-RU" sz="3200" dirty="0" smtClean="0"/>
              <a:t>Предоставление </a:t>
            </a:r>
            <a:r>
              <a:rPr lang="ru-RU" sz="3200" dirty="0"/>
              <a:t>субсидии Санкт-Петербургскому государственному бюджетному учреждению "Центр развития и поддержки предпринимательства" на финансовое обеспечение выполнения государственного задания, в том числе создание </a:t>
            </a:r>
            <a:r>
              <a:rPr lang="ru-RU" sz="3200" dirty="0" smtClean="0"/>
              <a:t>«Центра </a:t>
            </a:r>
            <a:r>
              <a:rPr lang="ru-RU" sz="3200" dirty="0"/>
              <a:t>поддержки </a:t>
            </a:r>
            <a:r>
              <a:rPr lang="ru-RU" sz="3200" dirty="0" smtClean="0"/>
              <a:t>экспорта»; </a:t>
            </a:r>
            <a:endParaRPr lang="ru-RU" sz="3200" dirty="0"/>
          </a:p>
          <a:p>
            <a:pPr lvl="0"/>
            <a:r>
              <a:rPr lang="ru-RU" sz="3200" dirty="0" smtClean="0"/>
              <a:t>Приобретение </a:t>
            </a:r>
            <a:r>
              <a:rPr lang="ru-RU" sz="3200" dirty="0"/>
              <a:t>основных средств в </a:t>
            </a:r>
            <a:r>
              <a:rPr lang="ru-RU" sz="3200" dirty="0" smtClean="0"/>
              <a:t>лизинг;</a:t>
            </a:r>
            <a:endParaRPr lang="ru-RU" sz="3200" dirty="0"/>
          </a:p>
          <a:p>
            <a:pPr lvl="0"/>
            <a:r>
              <a:rPr lang="ru-RU" sz="3200" dirty="0" smtClean="0"/>
              <a:t>Приобретение </a:t>
            </a:r>
            <a:r>
              <a:rPr lang="ru-RU" sz="3200" dirty="0"/>
              <a:t>оборудования в целях создания и (или) развития, и (или) модернизации производства</a:t>
            </a:r>
            <a:r>
              <a:rPr lang="ru-RU" sz="3200" dirty="0" smtClean="0"/>
              <a:t>) </a:t>
            </a:r>
            <a:endParaRPr lang="ru-RU" sz="3200" dirty="0"/>
          </a:p>
          <a:p>
            <a:pPr lvl="0"/>
            <a:r>
              <a:rPr lang="ru-RU" sz="3200" dirty="0" smtClean="0"/>
              <a:t>"</a:t>
            </a:r>
            <a:r>
              <a:rPr lang="ru-RU" sz="3200" dirty="0"/>
              <a:t>Бизнес-инкубатор</a:t>
            </a:r>
            <a:r>
              <a:rPr lang="ru-RU" sz="3200" dirty="0" smtClean="0"/>
              <a:t>" </a:t>
            </a:r>
            <a:endParaRPr lang="ru-RU" sz="3200" dirty="0"/>
          </a:p>
        </p:txBody>
      </p:sp>
    </p:spTree>
    <p:extLst>
      <p:ext uri="{BB962C8B-B14F-4D97-AF65-F5344CB8AC3E}">
        <p14:creationId xmlns:p14="http://schemas.microsoft.com/office/powerpoint/2010/main" val="125591949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ru-RU" smtClean="0"/>
              <a:t>Сроки подачи форм </a:t>
            </a:r>
            <a:br>
              <a:rPr lang="ru-RU" smtClean="0"/>
            </a:br>
            <a:r>
              <a:rPr lang="ru-RU" smtClean="0"/>
              <a:t>2-НДФЛ и 6-НДФЛ</a:t>
            </a:r>
          </a:p>
        </p:txBody>
      </p:sp>
      <p:pic>
        <p:nvPicPr>
          <p:cNvPr id="9219" name="Picture 3"/>
          <p:cNvPicPr>
            <a:picLocks noChangeAspect="1" noChangeArrowheads="1"/>
          </p:cNvPicPr>
          <p:nvPr>
            <p:ph type="body" idx="1"/>
          </p:nvPr>
        </p:nvPicPr>
        <p:blipFill rotWithShape="1">
          <a:blip r:embed="rId2">
            <a:extLst>
              <a:ext uri="{28A0092B-C50C-407E-A947-70E740481C1C}">
                <a14:useLocalDpi xmlns:a14="http://schemas.microsoft.com/office/drawing/2010/main" val="0"/>
              </a:ext>
            </a:extLst>
          </a:blip>
          <a:srcRect l="11872" t="44455" r="36822" b="34894"/>
          <a:stretch/>
        </p:blipFill>
        <p:spPr>
          <a:xfrm>
            <a:off x="107504" y="1883664"/>
            <a:ext cx="8103808" cy="3850535"/>
          </a:xfrm>
        </p:spPr>
      </p:pic>
    </p:spTree>
    <p:extLst>
      <p:ext uri="{BB962C8B-B14F-4D97-AF65-F5344CB8AC3E}">
        <p14:creationId xmlns:p14="http://schemas.microsoft.com/office/powerpoint/2010/main" val="33828476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ru-RU" sz="3600" dirty="0" smtClean="0"/>
              <a:t>Инспекции смогут блокировать счета налоговых агентов по НДФЛ</a:t>
            </a:r>
          </a:p>
        </p:txBody>
      </p:sp>
      <p:sp>
        <p:nvSpPr>
          <p:cNvPr id="11267" name="Rectangle 3"/>
          <p:cNvSpPr>
            <a:spLocks noGrp="1" noChangeArrowheads="1"/>
          </p:cNvSpPr>
          <p:nvPr>
            <p:ph type="body" idx="1"/>
          </p:nvPr>
        </p:nvSpPr>
        <p:spPr/>
        <p:txBody>
          <a:bodyPr/>
          <a:lstStyle/>
          <a:p>
            <a:pPr eaLnBrk="1" hangingPunct="1">
              <a:lnSpc>
                <a:spcPct val="80000"/>
              </a:lnSpc>
            </a:pPr>
            <a:r>
              <a:rPr lang="ru-RU" sz="2800" smtClean="0"/>
              <a:t>Если налоговый агент вовремя не сдаст расчет по форме 6-НДФЛ, инспекция вправе заблокировать его банковские счета и переводы электронных денег. Заблокировать счет инспекция сможет по истечении 10 рабочих дней с последнего дня, когда агент должен был подать отчетность. Как только агент сдаст расчет, инспекция на следующий день разблокирует счета и переводы. Кроме того, агенту придется заплатить штраф в размере 1000 руб. за каждый полный или неполный месяц непредставления расчета </a:t>
            </a:r>
          </a:p>
        </p:txBody>
      </p:sp>
    </p:spTree>
    <p:extLst>
      <p:ext uri="{BB962C8B-B14F-4D97-AF65-F5344CB8AC3E}">
        <p14:creationId xmlns:p14="http://schemas.microsoft.com/office/powerpoint/2010/main" val="31839105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ru-RU" sz="4000" smtClean="0"/>
              <a:t>Расширен перечень доходов, освобождаемых от НДФЛ </a:t>
            </a:r>
          </a:p>
        </p:txBody>
      </p:sp>
      <p:sp>
        <p:nvSpPr>
          <p:cNvPr id="12291" name="Rectangle 3"/>
          <p:cNvSpPr>
            <a:spLocks noGrp="1" noChangeArrowheads="1"/>
          </p:cNvSpPr>
          <p:nvPr>
            <p:ph type="body" idx="1"/>
          </p:nvPr>
        </p:nvSpPr>
        <p:spPr/>
        <p:txBody>
          <a:bodyPr/>
          <a:lstStyle/>
          <a:p>
            <a:pPr eaLnBrk="1" hangingPunct="1">
              <a:lnSpc>
                <a:spcPct val="80000"/>
              </a:lnSpc>
            </a:pPr>
            <a:r>
              <a:rPr lang="ru-RU" sz="2800" smtClean="0"/>
              <a:t>С 1 января 2016 года не облагаются налогом имущество и имущественные права, которые акционер (учредитель, участник, контролирующее лицо) получает при ликвидации иностранной организации или структуры. При продаже этого имущества гражданин имеет право уменьшить доходы от продажи на сумму, равную стоимости имущества по данным ликвидированной организации на дату ликвидации, но не выше рыночной стоимости </a:t>
            </a:r>
          </a:p>
        </p:txBody>
      </p:sp>
    </p:spTree>
    <p:extLst>
      <p:ext uri="{BB962C8B-B14F-4D97-AF65-F5344CB8AC3E}">
        <p14:creationId xmlns:p14="http://schemas.microsoft.com/office/powerpoint/2010/main" val="89505006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ru-RU" sz="4000" smtClean="0"/>
              <a:t>Налоговые агенты смогут предоставлять социальные вычеты</a:t>
            </a:r>
          </a:p>
        </p:txBody>
      </p:sp>
      <p:sp>
        <p:nvSpPr>
          <p:cNvPr id="13315" name="Rectangle 3"/>
          <p:cNvSpPr>
            <a:spLocks noGrp="1" noChangeArrowheads="1"/>
          </p:cNvSpPr>
          <p:nvPr>
            <p:ph type="body" idx="1"/>
          </p:nvPr>
        </p:nvSpPr>
        <p:spPr/>
        <p:txBody>
          <a:bodyPr/>
          <a:lstStyle/>
          <a:p>
            <a:pPr eaLnBrk="1" hangingPunct="1"/>
            <a:r>
              <a:rPr lang="ru-RU" sz="2800" smtClean="0"/>
              <a:t>С 1 января 2016 года работодатель сможет предоставлять социальные вычеты на лечение и обучение по заявлению сотрудника.</a:t>
            </a:r>
          </a:p>
          <a:p>
            <a:pPr eaLnBrk="1" hangingPunct="1"/>
            <a:r>
              <a:rPr lang="ru-RU" sz="2800" smtClean="0"/>
              <a:t>Кроме письменного заявления, сотрудник должен подать выданное инспекцией подтверждение права на получение социальных вычетов. Налоговый агент предоставляет вычеты начиная с месяца обращения сотрудника </a:t>
            </a:r>
          </a:p>
        </p:txBody>
      </p:sp>
    </p:spTree>
    <p:extLst>
      <p:ext uri="{BB962C8B-B14F-4D97-AF65-F5344CB8AC3E}">
        <p14:creationId xmlns:p14="http://schemas.microsoft.com/office/powerpoint/2010/main" val="105878734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ru-RU" sz="4000" smtClean="0"/>
              <a:t>Установлены новые даты признания некоторых доходов </a:t>
            </a:r>
          </a:p>
        </p:txBody>
      </p:sp>
      <p:sp>
        <p:nvSpPr>
          <p:cNvPr id="14339" name="Rectangle 3"/>
          <p:cNvSpPr>
            <a:spLocks noGrp="1" noChangeArrowheads="1"/>
          </p:cNvSpPr>
          <p:nvPr>
            <p:ph type="body" idx="1"/>
          </p:nvPr>
        </p:nvSpPr>
        <p:spPr/>
        <p:txBody>
          <a:bodyPr/>
          <a:lstStyle/>
          <a:p>
            <a:pPr eaLnBrk="1" hangingPunct="1">
              <a:lnSpc>
                <a:spcPct val="80000"/>
              </a:lnSpc>
            </a:pPr>
            <a:r>
              <a:rPr lang="ru-RU" sz="2800" smtClean="0"/>
              <a:t>С 1 января 2016 года доход в виде материальной выгоды от приобретения ценных бумаг признается на дату приобретения ценных бумаг или на дату оплаты стоимости приобретенных ценных бумаг.</a:t>
            </a:r>
          </a:p>
          <a:p>
            <a:pPr eaLnBrk="1" hangingPunct="1">
              <a:lnSpc>
                <a:spcPct val="80000"/>
              </a:lnSpc>
            </a:pPr>
            <a:r>
              <a:rPr lang="ru-RU" sz="2800" smtClean="0"/>
              <a:t>Доход в виде материальной выгоды, полученной от экономии на процентах при получении заемных (кредитных) средств, признается на последний день каждого месяца в течение срока, на который были предоставлены заемные (кредитные) средства.</a:t>
            </a:r>
          </a:p>
        </p:txBody>
      </p:sp>
    </p:spTree>
    <p:extLst>
      <p:ext uri="{BB962C8B-B14F-4D97-AF65-F5344CB8AC3E}">
        <p14:creationId xmlns:p14="http://schemas.microsoft.com/office/powerpoint/2010/main" val="96464117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ru-RU" sz="4000" smtClean="0"/>
              <a:t>Установлены новые даты признания некоторых доходов</a:t>
            </a:r>
          </a:p>
        </p:txBody>
      </p:sp>
      <p:sp>
        <p:nvSpPr>
          <p:cNvPr id="15363" name="Rectangle 3"/>
          <p:cNvSpPr>
            <a:spLocks noGrp="1" noChangeArrowheads="1"/>
          </p:cNvSpPr>
          <p:nvPr>
            <p:ph type="body" idx="1"/>
          </p:nvPr>
        </p:nvSpPr>
        <p:spPr/>
        <p:txBody>
          <a:bodyPr>
            <a:normAutofit lnSpcReduction="10000"/>
          </a:bodyPr>
          <a:lstStyle/>
          <a:p>
            <a:pPr eaLnBrk="1" hangingPunct="1">
              <a:lnSpc>
                <a:spcPct val="90000"/>
              </a:lnSpc>
            </a:pPr>
            <a:r>
              <a:rPr lang="ru-RU" sz="2800" smtClean="0"/>
              <a:t>Доход, полученный в результате проведения зачета встречных однородных требований, признается на дату зачета.</a:t>
            </a:r>
          </a:p>
          <a:p>
            <a:pPr eaLnBrk="1" hangingPunct="1">
              <a:lnSpc>
                <a:spcPct val="90000"/>
              </a:lnSpc>
            </a:pPr>
            <a:r>
              <a:rPr lang="ru-RU" sz="2800" smtClean="0"/>
              <a:t>Доход, полученный в связи с экономией на расходах по возврату долга, – на дату списания безнадежного долга с баланса организации.</a:t>
            </a:r>
          </a:p>
          <a:p>
            <a:pPr eaLnBrk="1" hangingPunct="1">
              <a:lnSpc>
                <a:spcPct val="90000"/>
              </a:lnSpc>
            </a:pPr>
            <a:r>
              <a:rPr lang="ru-RU" sz="2800" smtClean="0"/>
              <a:t>Доход, полученный командированным сотрудником, признается на последний день месяца, в котором утвержден авансовый отчет, после возвращения сотрудника из командировки </a:t>
            </a:r>
          </a:p>
        </p:txBody>
      </p:sp>
    </p:spTree>
    <p:extLst>
      <p:ext uri="{BB962C8B-B14F-4D97-AF65-F5344CB8AC3E}">
        <p14:creationId xmlns:p14="http://schemas.microsoft.com/office/powerpoint/2010/main" val="48013562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ru-RU" sz="3200" smtClean="0"/>
              <a:t>Уточнен порядок перечисления НДФЛ и подачи расчетов предпринимателями</a:t>
            </a:r>
            <a:r>
              <a:rPr lang="ru-RU" sz="4000" smtClean="0"/>
              <a:t> </a:t>
            </a:r>
          </a:p>
        </p:txBody>
      </p:sp>
      <p:sp>
        <p:nvSpPr>
          <p:cNvPr id="16387" name="Rectangle 3"/>
          <p:cNvSpPr>
            <a:spLocks noGrp="1" noChangeArrowheads="1"/>
          </p:cNvSpPr>
          <p:nvPr>
            <p:ph type="body" idx="1"/>
          </p:nvPr>
        </p:nvSpPr>
        <p:spPr/>
        <p:txBody>
          <a:bodyPr/>
          <a:lstStyle/>
          <a:p>
            <a:pPr eaLnBrk="1" hangingPunct="1"/>
            <a:r>
              <a:rPr lang="ru-RU" smtClean="0"/>
              <a:t>С 1 января 2016 года налоговые агенты – предприниматели на ЕНВД или патентной системе налогообложения должны перечислять НДФЛ и сдавать расчеты за своих сотрудников по месту ведения своей деятельности </a:t>
            </a:r>
          </a:p>
        </p:txBody>
      </p:sp>
    </p:spTree>
    <p:extLst>
      <p:ext uri="{BB962C8B-B14F-4D97-AF65-F5344CB8AC3E}">
        <p14:creationId xmlns:p14="http://schemas.microsoft.com/office/powerpoint/2010/main" val="30014605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ru-RU" sz="4000" smtClean="0"/>
              <a:t>Уточнен порядок расчета налога по ставке 13 процентов </a:t>
            </a:r>
          </a:p>
        </p:txBody>
      </p:sp>
      <p:sp>
        <p:nvSpPr>
          <p:cNvPr id="17411" name="Rectangle 3"/>
          <p:cNvSpPr>
            <a:spLocks noGrp="1" noChangeArrowheads="1"/>
          </p:cNvSpPr>
          <p:nvPr>
            <p:ph type="body" idx="1"/>
          </p:nvPr>
        </p:nvSpPr>
        <p:spPr/>
        <p:txBody>
          <a:bodyPr/>
          <a:lstStyle/>
          <a:p>
            <a:pPr eaLnBrk="1" hangingPunct="1">
              <a:lnSpc>
                <a:spcPct val="90000"/>
              </a:lnSpc>
            </a:pPr>
            <a:r>
              <a:rPr lang="ru-RU" sz="2800" smtClean="0"/>
              <a:t>Все доходы, облагаемые НДФЛ по ставке 13 процентов, нужно исчислять в течение налогового периода нарастающим итогом с зачетом удержанной в предыдущие месяцы этого же налогового периода суммы налога. Исключением являются доходы, полученные от долевого участия. Сумма налога по ним, как и по доходам, облагаемым по другим ставкам, определяется отдельно по каждой такой сумме (не нарастающим итогом) </a:t>
            </a:r>
          </a:p>
        </p:txBody>
      </p:sp>
    </p:spTree>
    <p:extLst>
      <p:ext uri="{BB962C8B-B14F-4D97-AF65-F5344CB8AC3E}">
        <p14:creationId xmlns:p14="http://schemas.microsoft.com/office/powerpoint/2010/main" val="126919116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ru-RU" sz="3200" smtClean="0"/>
              <a:t>Установлены новые сроки перечисления НДФЛ с некоторых доходов</a:t>
            </a:r>
            <a:r>
              <a:rPr lang="ru-RU" sz="4000" smtClean="0"/>
              <a:t> </a:t>
            </a:r>
          </a:p>
        </p:txBody>
      </p:sp>
      <p:sp>
        <p:nvSpPr>
          <p:cNvPr id="18435" name="Rectangle 3"/>
          <p:cNvSpPr>
            <a:spLocks noGrp="1" noChangeArrowheads="1"/>
          </p:cNvSpPr>
          <p:nvPr>
            <p:ph type="body" idx="1"/>
          </p:nvPr>
        </p:nvSpPr>
        <p:spPr/>
        <p:txBody>
          <a:bodyPr/>
          <a:lstStyle/>
          <a:p>
            <a:pPr eaLnBrk="1" hangingPunct="1"/>
            <a:r>
              <a:rPr lang="ru-RU" sz="2800" smtClean="0"/>
              <a:t>Налоговые агенты при выплате сотрудникам пособий по временной нетрудоспособности (включая пособие по уходу за больным ребенком) и отпускных должны перечислять с них налог в бюджет не позднее последнего числа месяца, в котором эти доходы выплачивались. По всем остальным доходам НДФЛ нужно будет перечислять в бюджет не позднее дня, следующего за днем выплаты дохода сотруднику </a:t>
            </a:r>
          </a:p>
        </p:txBody>
      </p:sp>
    </p:spTree>
    <p:extLst>
      <p:ext uri="{BB962C8B-B14F-4D97-AF65-F5344CB8AC3E}">
        <p14:creationId xmlns:p14="http://schemas.microsoft.com/office/powerpoint/2010/main" val="168058351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ru-RU" sz="2800" smtClean="0"/>
              <a:t>Установлен новый срок для подачи уведомления о невозможности удержания НДФЛ</a:t>
            </a:r>
          </a:p>
        </p:txBody>
      </p:sp>
      <p:sp>
        <p:nvSpPr>
          <p:cNvPr id="19459" name="Rectangle 3"/>
          <p:cNvSpPr>
            <a:spLocks noGrp="1" noChangeArrowheads="1"/>
          </p:cNvSpPr>
          <p:nvPr>
            <p:ph type="body" idx="1"/>
          </p:nvPr>
        </p:nvSpPr>
        <p:spPr/>
        <p:txBody>
          <a:bodyPr/>
          <a:lstStyle/>
          <a:p>
            <a:pPr eaLnBrk="1" hangingPunct="1"/>
            <a:r>
              <a:rPr lang="ru-RU" smtClean="0"/>
              <a:t>Налоговый агент должен сообщить в инспекцию о невозможности удержания НДФЛ не позднее 1 марта года, следующего за истекшим налоговым периодом </a:t>
            </a:r>
          </a:p>
        </p:txBody>
      </p:sp>
    </p:spTree>
    <p:extLst>
      <p:ext uri="{BB962C8B-B14F-4D97-AF65-F5344CB8AC3E}">
        <p14:creationId xmlns:p14="http://schemas.microsoft.com/office/powerpoint/2010/main" val="2155422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pPr lvl="0"/>
            <a:r>
              <a:rPr lang="ru-RU" sz="2400" dirty="0"/>
              <a:t>"Субсидирование затрат субъектов малого и среднего предпринимательства, осуществляющих деятельность в сфере ремесленничества и народных художественных промыслов": Реализуется путем). .</a:t>
            </a:r>
          </a:p>
          <a:p>
            <a:pPr lvl="0"/>
            <a:r>
              <a:rPr lang="ru-RU" sz="2400" dirty="0"/>
              <a:t>"Предоставление субсидии некоммерческой организации "Фонд содействия кредитованию малого и среднего бизнеса": </a:t>
            </a:r>
          </a:p>
          <a:p>
            <a:pPr lvl="0"/>
            <a:r>
              <a:rPr lang="ru-RU" sz="2400" dirty="0"/>
              <a:t>"Предоставление субсидии некоммерческой организации "Фонд содействия развитию венчурных инвестиций в малые предприятия в научно-технической сфере Санкт-Петербурга": </a:t>
            </a:r>
          </a:p>
          <a:p>
            <a:pPr lvl="0"/>
            <a:r>
              <a:rPr lang="ru-RU" sz="2400" dirty="0"/>
              <a:t>"Кредитование коммерческими банками субъектов малого и среднего предпринимательства": </a:t>
            </a:r>
          </a:p>
          <a:p>
            <a:endParaRPr lang="ru-RU" dirty="0"/>
          </a:p>
        </p:txBody>
      </p:sp>
    </p:spTree>
    <p:extLst>
      <p:ext uri="{BB962C8B-B14F-4D97-AF65-F5344CB8AC3E}">
        <p14:creationId xmlns:p14="http://schemas.microsoft.com/office/powerpoint/2010/main" val="269963253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ru-RU" sz="2400" dirty="0" smtClean="0"/>
              <a:t>Увеличен минимальный срок владения недвижимым имуществом для продажи без налога </a:t>
            </a:r>
          </a:p>
        </p:txBody>
      </p:sp>
      <p:sp>
        <p:nvSpPr>
          <p:cNvPr id="20483" name="Rectangle 3"/>
          <p:cNvSpPr>
            <a:spLocks noGrp="1" noChangeArrowheads="1"/>
          </p:cNvSpPr>
          <p:nvPr>
            <p:ph type="body" idx="1"/>
          </p:nvPr>
        </p:nvSpPr>
        <p:spPr/>
        <p:txBody>
          <a:bodyPr/>
          <a:lstStyle/>
          <a:p>
            <a:pPr eaLnBrk="1" hangingPunct="1">
              <a:lnSpc>
                <a:spcPct val="80000"/>
              </a:lnSpc>
            </a:pPr>
            <a:r>
              <a:rPr lang="ru-RU" sz="2800" dirty="0" smtClean="0"/>
              <a:t>Минимальный срок нахождения недвижимого имущества в собственности налогоплательщика для освобождения от налогообложения дохода, полученного от реализации этого имущества, составит </a:t>
            </a:r>
            <a:r>
              <a:rPr lang="ru-RU" sz="2800" b="1" dirty="0" smtClean="0"/>
              <a:t>пять лет</a:t>
            </a:r>
            <a:r>
              <a:rPr lang="ru-RU" sz="2800" dirty="0" smtClean="0"/>
              <a:t> (сейчас – три года). Исключение составит имущество, полученное, в частности, от родственников или в результате приватизации: по этому имуществу останется прежний минимальный срок (</a:t>
            </a:r>
            <a:r>
              <a:rPr lang="ru-RU" sz="2800" b="1" dirty="0" smtClean="0"/>
              <a:t>три года</a:t>
            </a:r>
            <a:r>
              <a:rPr lang="ru-RU" sz="2800" dirty="0" smtClean="0"/>
              <a:t>). Этот порядок будет применяться в отношении недвижимости, приобретенной после 1 января 2016 года </a:t>
            </a:r>
          </a:p>
        </p:txBody>
      </p:sp>
    </p:spTree>
    <p:extLst>
      <p:ext uri="{BB962C8B-B14F-4D97-AF65-F5344CB8AC3E}">
        <p14:creationId xmlns:p14="http://schemas.microsoft.com/office/powerpoint/2010/main" val="298920856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a:t>Список использованных источников</a:t>
            </a:r>
            <a:br>
              <a:rPr lang="ru-RU" sz="3600" dirty="0"/>
            </a:br>
            <a:endParaRPr lang="ru-RU" sz="3600" dirty="0"/>
          </a:p>
        </p:txBody>
      </p:sp>
      <p:sp>
        <p:nvSpPr>
          <p:cNvPr id="3" name="Объект 2"/>
          <p:cNvSpPr>
            <a:spLocks noGrp="1"/>
          </p:cNvSpPr>
          <p:nvPr>
            <p:ph idx="1"/>
          </p:nvPr>
        </p:nvSpPr>
        <p:spPr/>
        <p:txBody>
          <a:bodyPr>
            <a:normAutofit fontScale="77500" lnSpcReduction="20000"/>
          </a:bodyPr>
          <a:lstStyle/>
          <a:p>
            <a:pPr lvl="0"/>
            <a:r>
              <a:rPr lang="ru-RU" dirty="0" err="1" smtClean="0"/>
              <a:t>Манохова</a:t>
            </a:r>
            <a:r>
              <a:rPr lang="ru-RU" dirty="0" smtClean="0"/>
              <a:t> </a:t>
            </a:r>
            <a:r>
              <a:rPr lang="ru-RU" dirty="0"/>
              <a:t>С.В. Учет на предприятиях малого бизнеса. // Торговля: бухгалтерский учет и налогообложение.  2015.- № 6.</a:t>
            </a:r>
          </a:p>
          <a:p>
            <a:pPr lvl="0"/>
            <a:r>
              <a:rPr lang="ru-RU" dirty="0"/>
              <a:t>Дедкова Е.Г. Порядок применения патентной системы налогообложения в 2015 году. // Бухгалтерский учет и налоги в торговле и общественном питании. - 2015.- № 3</a:t>
            </a:r>
          </a:p>
          <a:p>
            <a:pPr lvl="0"/>
            <a:r>
              <a:rPr lang="ru-RU" dirty="0"/>
              <a:t>Попова Е.Ю. Кто может применять упрощенку? Материал из БСС "Система Главбух". </a:t>
            </a:r>
          </a:p>
          <a:p>
            <a:pPr lvl="0"/>
            <a:r>
              <a:rPr lang="ru-RU" dirty="0"/>
              <a:t>Феофилова Т.Ю., Литвиненко А.Н. Развитие малого предпринимательства в обеспечении экономической безопасности региона. // Вопросы безопасности. - 2014. - № 6.  -С. 98-149</a:t>
            </a:r>
          </a:p>
          <a:p>
            <a:pPr marL="114300" indent="0">
              <a:buNone/>
            </a:pPr>
            <a:r>
              <a:rPr lang="ru-RU" dirty="0"/>
              <a:t>Официальные сайты</a:t>
            </a:r>
          </a:p>
          <a:p>
            <a:pPr lvl="0"/>
            <a:r>
              <a:rPr lang="ru-RU" dirty="0"/>
              <a:t>Комитет по развитию предпринимательства и потребительского рынка Санкт-Петербурга. </a:t>
            </a:r>
            <a:r>
              <a:rPr lang="en-US" dirty="0"/>
              <a:t>URL</a:t>
            </a:r>
            <a:r>
              <a:rPr lang="ru-RU" dirty="0"/>
              <a:t>: http://crppr.gov.spb.ru/predprinimatelstvo/subsidii/</a:t>
            </a:r>
          </a:p>
          <a:p>
            <a:pPr lvl="0"/>
            <a:r>
              <a:rPr lang="ru-RU" dirty="0"/>
              <a:t>Комитет имущественных отношений. </a:t>
            </a:r>
            <a:r>
              <a:rPr lang="en-US" dirty="0"/>
              <a:t>URL: http://www.commim.spb.ru/dejatelnost/arenda/arenda_nezhilogo_fonda</a:t>
            </a:r>
            <a:endParaRPr lang="ru-RU" dirty="0"/>
          </a:p>
          <a:p>
            <a:pPr marL="114300" indent="0">
              <a:buNone/>
            </a:pPr>
            <a:r>
              <a:rPr lang="ru-RU" dirty="0"/>
              <a:t>Информационно-справочные системы</a:t>
            </a:r>
          </a:p>
          <a:p>
            <a:pPr lvl="0"/>
            <a:r>
              <a:rPr lang="ru-RU" dirty="0" err="1"/>
              <a:t>КонсультантПлюс</a:t>
            </a:r>
            <a:r>
              <a:rPr lang="ru-RU" dirty="0"/>
              <a:t>. </a:t>
            </a:r>
            <a:r>
              <a:rPr lang="en-US" dirty="0"/>
              <a:t>URL</a:t>
            </a:r>
            <a:r>
              <a:rPr lang="ru-RU" dirty="0"/>
              <a:t>: http://www.consultant.ru/</a:t>
            </a:r>
          </a:p>
          <a:p>
            <a:pPr lvl="0"/>
            <a:r>
              <a:rPr lang="ru-RU" dirty="0" err="1"/>
              <a:t>СистемаГлавбух</a:t>
            </a:r>
            <a:r>
              <a:rPr lang="ru-RU" dirty="0"/>
              <a:t>. </a:t>
            </a:r>
            <a:r>
              <a:rPr lang="en-US" dirty="0"/>
              <a:t>URL:  </a:t>
            </a:r>
            <a:r>
              <a:rPr lang="ru-RU" dirty="0"/>
              <a:t>www.1gl.ru</a:t>
            </a:r>
          </a:p>
          <a:p>
            <a:endParaRPr lang="ru-RU" dirty="0"/>
          </a:p>
        </p:txBody>
      </p:sp>
    </p:spTree>
    <p:extLst>
      <p:ext uri="{BB962C8B-B14F-4D97-AF65-F5344CB8AC3E}">
        <p14:creationId xmlns:p14="http://schemas.microsoft.com/office/powerpoint/2010/main" val="1307786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pPr lvl="0"/>
            <a:r>
              <a:rPr lang="ru-RU" sz="2400" dirty="0" smtClean="0"/>
              <a:t>Предоставление </a:t>
            </a:r>
            <a:r>
              <a:rPr lang="ru-RU" sz="2400" dirty="0"/>
              <a:t>субсидий в рамках реализации специальной программы "Поддержка социального </a:t>
            </a:r>
            <a:r>
              <a:rPr lang="ru-RU" sz="2400" dirty="0" smtClean="0"/>
              <a:t>предпринимательства</a:t>
            </a:r>
            <a:endParaRPr lang="ru-RU" sz="2400" dirty="0"/>
          </a:p>
          <a:p>
            <a:pPr lvl="0"/>
            <a:r>
              <a:rPr lang="ru-RU" sz="2400" dirty="0" smtClean="0"/>
              <a:t>Создание </a:t>
            </a:r>
            <a:r>
              <a:rPr lang="ru-RU" sz="2400" dirty="0"/>
              <a:t>Центров Молодежного инновационного творчества (ЦМИТ</a:t>
            </a:r>
            <a:r>
              <a:rPr lang="ru-RU" sz="2400" dirty="0" smtClean="0"/>
              <a:t>) </a:t>
            </a:r>
            <a:endParaRPr lang="ru-RU" sz="2400" dirty="0"/>
          </a:p>
          <a:p>
            <a:pPr lvl="0"/>
            <a:r>
              <a:rPr lang="ru-RU" sz="2400" dirty="0" smtClean="0"/>
              <a:t>Субсидирование </a:t>
            </a:r>
            <a:r>
              <a:rPr lang="ru-RU" sz="2400" dirty="0"/>
              <a:t>затрат субъектов малого и среднего предпринимательства на создание и (или) развитие групп дневного времяпрепровождения детей дошкольного </a:t>
            </a:r>
            <a:r>
              <a:rPr lang="ru-RU" sz="2400" dirty="0" smtClean="0"/>
              <a:t>возраста </a:t>
            </a:r>
            <a:endParaRPr lang="ru-RU" sz="2400" dirty="0"/>
          </a:p>
          <a:p>
            <a:pPr lvl="0"/>
            <a:r>
              <a:rPr lang="ru-RU" sz="2400" dirty="0" smtClean="0"/>
              <a:t>Субсидирование </a:t>
            </a:r>
            <a:r>
              <a:rPr lang="ru-RU" sz="2400" dirty="0"/>
              <a:t>затрат субъектов малого и среднего предпринимательства, осуществляющих образовательную деятельность по образовательным программам дошкольного образования, а также присмотру и уходу за детьми в соответствии с законодательством </a:t>
            </a:r>
            <a:r>
              <a:rPr lang="ru-RU" sz="2400" dirty="0" smtClean="0"/>
              <a:t>РФ</a:t>
            </a:r>
            <a:endParaRPr lang="ru-RU" sz="2400" dirty="0"/>
          </a:p>
          <a:p>
            <a:r>
              <a:rPr lang="ru-RU" dirty="0"/>
              <a:t> </a:t>
            </a:r>
          </a:p>
          <a:p>
            <a:endParaRPr lang="ru-RU" dirty="0"/>
          </a:p>
        </p:txBody>
      </p:sp>
    </p:spTree>
    <p:extLst>
      <p:ext uri="{BB962C8B-B14F-4D97-AF65-F5344CB8AC3E}">
        <p14:creationId xmlns:p14="http://schemas.microsoft.com/office/powerpoint/2010/main" val="31894207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lvl="0"/>
            <a:r>
              <a:rPr lang="ru-RU" sz="2000" dirty="0" smtClean="0"/>
              <a:t>Выходим </a:t>
            </a:r>
            <a:r>
              <a:rPr lang="ru-RU" sz="2000" dirty="0"/>
              <a:t>в </a:t>
            </a:r>
            <a:r>
              <a:rPr lang="ru-RU" sz="2000" dirty="0" smtClean="0"/>
              <a:t>регионы </a:t>
            </a:r>
            <a:endParaRPr lang="ru-RU" sz="2000" dirty="0"/>
          </a:p>
          <a:p>
            <a:pPr lvl="0"/>
            <a:r>
              <a:rPr lang="ru-RU" sz="2000" dirty="0" smtClean="0"/>
              <a:t>Сертификация</a:t>
            </a:r>
            <a:endParaRPr lang="ru-RU" sz="2000" dirty="0"/>
          </a:p>
          <a:p>
            <a:pPr lvl="0"/>
            <a:r>
              <a:rPr lang="ru-RU" sz="2000" dirty="0" smtClean="0"/>
              <a:t>Предоставление </a:t>
            </a:r>
            <a:r>
              <a:rPr lang="ru-RU" sz="2000" dirty="0"/>
              <a:t>субсидии некоммерческой организации "Фонд "Управляющая компания делами Общественного совета по развитию малого предпринимательства при Губернаторе Санкт-Петербурга</a:t>
            </a:r>
            <a:r>
              <a:rPr lang="ru-RU" sz="2000" dirty="0" smtClean="0"/>
              <a:t>" </a:t>
            </a:r>
            <a:endParaRPr lang="ru-RU" sz="2000" dirty="0"/>
          </a:p>
          <a:p>
            <a:pPr lvl="0"/>
            <a:r>
              <a:rPr lang="ru-RU" sz="2000" dirty="0" smtClean="0"/>
              <a:t>Предоставление </a:t>
            </a:r>
            <a:r>
              <a:rPr lang="ru-RU" sz="2000" dirty="0"/>
              <a:t>субсидии ОАО "Фонд имущества Санкт-Петербурга" на возмещение затрат, связанных с сопровождением продажи государственного имущества при реализации арендаторами преимущественного права, в </a:t>
            </a:r>
            <a:r>
              <a:rPr lang="ru-RU" sz="2000" dirty="0" err="1"/>
              <a:t>т.ч</a:t>
            </a:r>
            <a:r>
              <a:rPr lang="ru-RU" sz="2000" dirty="0"/>
              <a:t>. консультированием арендаторов, государственной регистрацией </a:t>
            </a:r>
            <a:r>
              <a:rPr lang="ru-RU" sz="2000" dirty="0" smtClean="0"/>
              <a:t>прав </a:t>
            </a:r>
            <a:endParaRPr lang="ru-RU" sz="2000" dirty="0"/>
          </a:p>
        </p:txBody>
      </p:sp>
    </p:spTree>
    <p:extLst>
      <p:ext uri="{BB962C8B-B14F-4D97-AF65-F5344CB8AC3E}">
        <p14:creationId xmlns:p14="http://schemas.microsoft.com/office/powerpoint/2010/main" val="41693275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седство">
  <a:themeElements>
    <a:clrScheme name="Соседство">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оседство">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424</TotalTime>
  <Words>3467</Words>
  <Application>Microsoft Office PowerPoint</Application>
  <PresentationFormat>Экран (4:3)</PresentationFormat>
  <Paragraphs>276</Paragraphs>
  <Slides>71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71</vt:i4>
      </vt:variant>
    </vt:vector>
  </HeadingPairs>
  <TitlesOfParts>
    <vt:vector size="72" baseType="lpstr">
      <vt:lpstr>Соседство</vt:lpstr>
      <vt:lpstr>Организация учета и налогообложения субъектов малого предпринимательства</vt:lpstr>
      <vt:lpstr>Критерии отнесения организаций и индивидуальных предпринимателей к субъектам малого и среднего предпринимательства</vt:lpstr>
      <vt:lpstr>Средняя численность работников </vt:lpstr>
      <vt:lpstr>Презентация PowerPoint</vt:lpstr>
      <vt:lpstr>Законом Санкт-Петербурга от 17.04.2008 N 194-32 (ред. от 11.11.2015)</vt:lpstr>
      <vt:lpstr> Комитет по развитию предпринимательства и потребительского рынка Санкт-Петербурга реализует мероприятия по развитию и поддержке субъектов малого и среднего предпринимательства</vt:lpstr>
      <vt:lpstr>Презентация PowerPoint</vt:lpstr>
      <vt:lpstr>Презентация PowerPoint</vt:lpstr>
      <vt:lpstr>Презентация PowerPoint</vt:lpstr>
      <vt:lpstr>программы финансовой поддержки </vt:lpstr>
      <vt:lpstr>Гарантии, поручительства и минрозаймы</vt:lpstr>
      <vt:lpstr>Займы Фонда выдаются субъектам малого предпринимательства: </vt:lpstr>
      <vt:lpstr>Займы не предоставляются субъектам малого предпринимательства:</vt:lpstr>
      <vt:lpstr>Презентация PowerPoint</vt:lpstr>
      <vt:lpstr>Распоряжениям Комитета по управлению государственным имуществом Правительства Санкт-Петербурга от 02.09.2015 № 285-рк в Распоряжение от 26.12.2008 г. № 237-р. </vt:lpstr>
      <vt:lpstr>Презентация PowerPoint</vt:lpstr>
      <vt:lpstr>Приоритетный выкуп недвижимого имущества</vt:lpstr>
      <vt:lpstr>Предоставляемые документы</vt:lpstr>
      <vt:lpstr>Предоставляемые документы</vt:lpstr>
      <vt:lpstr>Предоставление нежилого фонда в аренду</vt:lpstr>
      <vt:lpstr>Предоставление нежилого фонда в аренду</vt:lpstr>
      <vt:lpstr>Порядок предоставления нежилого помещения в аренду</vt:lpstr>
      <vt:lpstr>Комплект документов включает  заявку, к которой прилагается</vt:lpstr>
      <vt:lpstr>Презентация PowerPoint</vt:lpstr>
      <vt:lpstr>Презентация PowerPoint</vt:lpstr>
      <vt:lpstr>Презентация PowerPoint</vt:lpstr>
      <vt:lpstr>Льготы по арендной плате</vt:lpstr>
      <vt:lpstr>Социально значимые виды деятельности</vt:lpstr>
      <vt:lpstr>льготы субъектам малого предпринмательства</vt:lpstr>
      <vt:lpstr>СМП ведут бухгалтерский учет в соответствии с:</vt:lpstr>
      <vt:lpstr>Обязанность ведения бухгалтерского учета</vt:lpstr>
      <vt:lpstr>Учетная политика</vt:lpstr>
      <vt:lpstr>малые предприятия в отличие от остальных вправе выбрать:</vt:lpstr>
      <vt:lpstr>Методическая помощь </vt:lpstr>
      <vt:lpstr>С учетной политикой утверждаются:</vt:lpstr>
      <vt:lpstr>Первичные учетные документы</vt:lpstr>
      <vt:lpstr>Регистры бухгалтерского учета</vt:lpstr>
      <vt:lpstr>Упрощенные способы ведения бухгалтерского учета</vt:lpstr>
      <vt:lpstr>Сокращенный рабочий план счетов СМП</vt:lpstr>
      <vt:lpstr>Налоговые льготы и «льготное» налогообложение</vt:lpstr>
      <vt:lpstr>Коэффициенты-дефляторы на 2016 год</vt:lpstr>
      <vt:lpstr>Патентная система </vt:lpstr>
      <vt:lpstr>Патентная система </vt:lpstr>
      <vt:lpstr>Индивидуальные предприниматели, применяющие патентную систему налогообложения</vt:lpstr>
      <vt:lpstr>Закон Санкт-Петербурга от 26.11.2015 № 764-137</vt:lpstr>
      <vt:lpstr>Налоговые каникулы</vt:lpstr>
      <vt:lpstr>Упрощенная система налогообложения (упрощенка)</vt:lpstr>
      <vt:lpstr>Предельные величины</vt:lpstr>
      <vt:lpstr>Численность сотрудников </vt:lpstr>
      <vt:lpstr>Презентация PowerPoint</vt:lpstr>
      <vt:lpstr>Налоговые каникулы</vt:lpstr>
      <vt:lpstr>Презентация PowerPoint</vt:lpstr>
      <vt:lpstr>Условия применения ставки 0 %</vt:lpstr>
      <vt:lpstr>Презентация PowerPoint</vt:lpstr>
      <vt:lpstr>Контрактная система в сфере закупок товаров, работ, услуг для обеспечения государственных и муниципальных нужд</vt:lpstr>
      <vt:lpstr>Лимит остатка наличных денег в кассе</vt:lpstr>
      <vt:lpstr>Презентация PowerPoint</vt:lpstr>
      <vt:lpstr>НДФЛ </vt:lpstr>
      <vt:lpstr>форма 6-НДФЛ</vt:lpstr>
      <vt:lpstr>Сроки подачи форм  2-НДФЛ и 6-НДФЛ</vt:lpstr>
      <vt:lpstr>Инспекции смогут блокировать счета налоговых агентов по НДФЛ</vt:lpstr>
      <vt:lpstr>Расширен перечень доходов, освобождаемых от НДФЛ </vt:lpstr>
      <vt:lpstr>Налоговые агенты смогут предоставлять социальные вычеты</vt:lpstr>
      <vt:lpstr>Установлены новые даты признания некоторых доходов </vt:lpstr>
      <vt:lpstr>Установлены новые даты признания некоторых доходов</vt:lpstr>
      <vt:lpstr>Уточнен порядок перечисления НДФЛ и подачи расчетов предпринимателями </vt:lpstr>
      <vt:lpstr>Уточнен порядок расчета налога по ставке 13 процентов </vt:lpstr>
      <vt:lpstr>Установлены новые сроки перечисления НДФЛ с некоторых доходов </vt:lpstr>
      <vt:lpstr>Установлен новый срок для подачи уведомления о невозможности удержания НДФЛ</vt:lpstr>
      <vt:lpstr>Увеличен минимальный срок владения недвижимым имуществом для продажи без налога </vt:lpstr>
      <vt:lpstr>Список использованных источников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Организация учета и налогообложения субъектов малого предпринимательства</dc:title>
  <dc:creator>Татьяна</dc:creator>
  <cp:lastModifiedBy>Татьяна</cp:lastModifiedBy>
  <cp:revision>24</cp:revision>
  <dcterms:created xsi:type="dcterms:W3CDTF">2015-12-12T18:28:38Z</dcterms:created>
  <dcterms:modified xsi:type="dcterms:W3CDTF">2015-12-20T16:19:31Z</dcterms:modified>
</cp:coreProperties>
</file>