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25" r:id="rId47"/>
    <p:sldId id="326" r:id="rId48"/>
    <p:sldId id="327" r:id="rId49"/>
    <p:sldId id="301" r:id="rId50"/>
    <p:sldId id="302" r:id="rId51"/>
    <p:sldId id="332" r:id="rId52"/>
    <p:sldId id="333" r:id="rId53"/>
    <p:sldId id="305" r:id="rId54"/>
    <p:sldId id="303" r:id="rId55"/>
    <p:sldId id="304" r:id="rId56"/>
    <p:sldId id="306" r:id="rId57"/>
    <p:sldId id="334" r:id="rId58"/>
    <p:sldId id="335" r:id="rId59"/>
    <p:sldId id="336" r:id="rId60"/>
    <p:sldId id="339" r:id="rId61"/>
    <p:sldId id="337" r:id="rId62"/>
    <p:sldId id="338" r:id="rId63"/>
    <p:sldId id="340" r:id="rId64"/>
    <p:sldId id="341" r:id="rId65"/>
    <p:sldId id="342" r:id="rId66"/>
    <p:sldId id="307" r:id="rId67"/>
    <p:sldId id="343" r:id="rId68"/>
    <p:sldId id="344" r:id="rId69"/>
    <p:sldId id="311" r:id="rId70"/>
    <p:sldId id="317" r:id="rId71"/>
    <p:sldId id="318" r:id="rId72"/>
    <p:sldId id="319" r:id="rId73"/>
    <p:sldId id="320" r:id="rId74"/>
    <p:sldId id="321" r:id="rId75"/>
    <p:sldId id="322" r:id="rId76"/>
    <p:sldId id="323" r:id="rId77"/>
    <p:sldId id="324" r:id="rId78"/>
    <p:sldId id="312" r:id="rId79"/>
    <p:sldId id="313" r:id="rId80"/>
    <p:sldId id="314" r:id="rId81"/>
    <p:sldId id="315" r:id="rId82"/>
    <p:sldId id="330" r:id="rId8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628" autoAdjust="0"/>
  </p:normalViewPr>
  <p:slideViewPr>
    <p:cSldViewPr>
      <p:cViewPr varScale="1">
        <p:scale>
          <a:sx n="99" d="100"/>
          <a:sy n="99" d="100"/>
        </p:scale>
        <p:origin x="-246" y="-102"/>
      </p:cViewPr>
      <p:guideLst>
        <p:guide orient="horz" pos="2160"/>
        <p:guide pos="2880"/>
      </p:guideLst>
    </p:cSldViewPr>
  </p:slideViewPr>
  <p:outlineViewPr>
    <p:cViewPr>
      <p:scale>
        <a:sx n="33" d="100"/>
        <a:sy n="33" d="100"/>
      </p:scale>
      <p:origin x="0" y="138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141D64D-4104-48A0-8A5D-A9FDD88FAFAB}" type="datetimeFigureOut">
              <a:rPr lang="ru-RU" smtClean="0"/>
              <a:t>20.12.2015</a:t>
            </a:fld>
            <a:endParaRPr lang="ru-RU"/>
          </a:p>
        </p:txBody>
      </p:sp>
      <p:sp>
        <p:nvSpPr>
          <p:cNvPr id="5" name="Footer Placeholder 4"/>
          <p:cNvSpPr>
            <a:spLocks noGrp="1"/>
          </p:cNvSpPr>
          <p:nvPr>
            <p:ph type="ftr" sz="quarter" idx="11"/>
          </p:nvPr>
        </p:nvSpPr>
        <p:spPr/>
        <p:txBody>
          <a:bodyPr/>
          <a:lstStyle/>
          <a:p>
            <a:endParaRPr lang="ru-RU"/>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F01EB2C-B7A3-4895-92DF-409EB97C9F9C}" type="slidenum">
              <a:rPr lang="ru-RU" smtClean="0"/>
              <a:t>‹#›</a:t>
            </a:fld>
            <a:endParaRPr lang="ru-RU"/>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141D64D-4104-48A0-8A5D-A9FDD88FAFAB}" type="datetimeFigureOut">
              <a:rPr lang="ru-RU" smtClean="0"/>
              <a:t>20.12.2015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F01EB2C-B7A3-4895-92DF-409EB97C9F9C}"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141D64D-4104-48A0-8A5D-A9FDD88FAFAB}" type="datetimeFigureOut">
              <a:rPr lang="ru-RU" smtClean="0"/>
              <a:t>20.12.2015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F01EB2C-B7A3-4895-92DF-409EB97C9F9C}"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141D64D-4104-48A0-8A5D-A9FDD88FAFAB}" type="datetimeFigureOut">
              <a:rPr lang="ru-RU" smtClean="0"/>
              <a:t>20.12.2015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F01EB2C-B7A3-4895-92DF-409EB97C9F9C}"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141D64D-4104-48A0-8A5D-A9FDD88FAFAB}" type="datetimeFigureOut">
              <a:rPr lang="ru-RU" smtClean="0"/>
              <a:t>20.12.2015</a:t>
            </a:fld>
            <a:endParaRPr lang="ru-RU"/>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F01EB2C-B7A3-4895-92DF-409EB97C9F9C}" type="slidenum">
              <a:rPr lang="ru-RU" smtClean="0"/>
              <a:t>‹#›</a:t>
            </a:fld>
            <a:endParaRPr lang="ru-RU"/>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ru-RU" smtClean="0"/>
              <a:t>Образец заголовка</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141D64D-4104-48A0-8A5D-A9FDD88FAFAB}" type="datetimeFigureOut">
              <a:rPr lang="ru-RU" smtClean="0"/>
              <a:t>20.12.2015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F01EB2C-B7A3-4895-92DF-409EB97C9F9C}"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141D64D-4104-48A0-8A5D-A9FDD88FAFAB}" type="datetimeFigureOut">
              <a:rPr lang="ru-RU" smtClean="0"/>
              <a:t>20.12.2015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F01EB2C-B7A3-4895-92DF-409EB97C9F9C}"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141D64D-4104-48A0-8A5D-A9FDD88FAFAB}" type="datetimeFigureOut">
              <a:rPr lang="ru-RU" smtClean="0"/>
              <a:t>20.12.2015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F01EB2C-B7A3-4895-92DF-409EB97C9F9C}"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B141D64D-4104-48A0-8A5D-A9FDD88FAFAB}" type="datetimeFigureOut">
              <a:rPr lang="ru-RU" smtClean="0"/>
              <a:t>20.12.2015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F01EB2C-B7A3-4895-92DF-409EB97C9F9C}"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141D64D-4104-48A0-8A5D-A9FDD88FAFAB}" type="datetimeFigureOut">
              <a:rPr lang="ru-RU" smtClean="0"/>
              <a:t>20.12.2015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F01EB2C-B7A3-4895-92DF-409EB97C9F9C}" type="slidenum">
              <a:rPr lang="ru-RU" smtClean="0"/>
              <a:t>‹#›</a:t>
            </a:fld>
            <a:endParaRPr lang="ru-RU"/>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5" name="Date Placeholder 4"/>
          <p:cNvSpPr>
            <a:spLocks noGrp="1"/>
          </p:cNvSpPr>
          <p:nvPr>
            <p:ph type="dt" sz="half" idx="10"/>
          </p:nvPr>
        </p:nvSpPr>
        <p:spPr/>
        <p:txBody>
          <a:bodyPr/>
          <a:lstStyle/>
          <a:p>
            <a:fld id="{B141D64D-4104-48A0-8A5D-A9FDD88FAFAB}" type="datetimeFigureOut">
              <a:rPr lang="ru-RU" smtClean="0"/>
              <a:t>20.12.2015</a:t>
            </a:fld>
            <a:endParaRPr lang="ru-RU"/>
          </a:p>
        </p:txBody>
      </p:sp>
      <p:sp>
        <p:nvSpPr>
          <p:cNvPr id="7" name="Slide Number Placeholder 6"/>
          <p:cNvSpPr>
            <a:spLocks noGrp="1"/>
          </p:cNvSpPr>
          <p:nvPr>
            <p:ph type="sldNum" sz="quarter" idx="12"/>
          </p:nvPr>
        </p:nvSpPr>
        <p:spPr/>
        <p:txBody>
          <a:bodyPr/>
          <a:lstStyle/>
          <a:p>
            <a:fld id="{BF01EB2C-B7A3-4895-92DF-409EB97C9F9C}" type="slidenum">
              <a:rPr lang="ru-RU" smtClean="0"/>
              <a:t>‹#›</a:t>
            </a:fld>
            <a:endParaRPr lang="ru-RU"/>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ru-RU"/>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B141D64D-4104-48A0-8A5D-A9FDD88FAFAB}" type="datetimeFigureOut">
              <a:rPr lang="ru-RU" smtClean="0"/>
              <a:t>20.12.2015</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F01EB2C-B7A3-4895-92DF-409EB97C9F9C}" type="slidenum">
              <a:rPr lang="ru-RU" smtClean="0"/>
              <a:t>‹#›</a:t>
            </a:fld>
            <a:endParaRPr lang="ru-RU"/>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reformagkh.ru/"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base.garant.ru/71019032/#block_22" TargetMode="External"/><Relationship Id="rId2" Type="http://schemas.openxmlformats.org/officeDocument/2006/relationships/hyperlink" Target="http://base.garant.ru/71019032/#block_21"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base.garant.ru/71019032/#block_27"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base.garant.ru/71019032/#block_13"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consultantplus://offline/ref=2730F58B5CBAB828D0E05412F589BBA1E3626F4E81F7C91FBEAE9B02CE0270570520F95BCDFE7BC0M224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endParaRPr lang="ru-RU"/>
          </a:p>
        </p:txBody>
      </p:sp>
      <p:sp>
        <p:nvSpPr>
          <p:cNvPr id="2" name="Заголовок 1"/>
          <p:cNvSpPr>
            <a:spLocks noGrp="1"/>
          </p:cNvSpPr>
          <p:nvPr>
            <p:ph type="ctrTitle"/>
          </p:nvPr>
        </p:nvSpPr>
        <p:spPr/>
        <p:txBody>
          <a:bodyPr/>
          <a:lstStyle/>
          <a:p>
            <a:r>
              <a:rPr lang="ru-RU" sz="2800" dirty="0"/>
              <a:t>Создание и государственная регистрация </a:t>
            </a:r>
            <a:r>
              <a:rPr lang="ru-RU" sz="2800" dirty="0" smtClean="0"/>
              <a:t>ТСН</a:t>
            </a:r>
            <a:endParaRPr lang="ru-RU" sz="2800" dirty="0"/>
          </a:p>
        </p:txBody>
      </p:sp>
    </p:spTree>
    <p:extLst>
      <p:ext uri="{BB962C8B-B14F-4D97-AF65-F5344CB8AC3E}">
        <p14:creationId xmlns:p14="http://schemas.microsoft.com/office/powerpoint/2010/main" val="2807209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114300" indent="0">
              <a:buNone/>
            </a:pPr>
            <a:r>
              <a:rPr lang="ru-RU" dirty="0"/>
              <a:t>Площадь магазина + площадь всех двухкомнатных квартир + площадь трехкомнатных квартир = 150 кв. м + (55 кв. м x 10) + (80 кв. м x 10) = 1500 кв. м.</a:t>
            </a:r>
          </a:p>
          <a:p>
            <a:pPr marL="114300" indent="0">
              <a:buNone/>
            </a:pPr>
            <a:r>
              <a:rPr lang="ru-RU" dirty="0" smtClean="0"/>
              <a:t>Доля </a:t>
            </a:r>
            <a:r>
              <a:rPr lang="ru-RU" dirty="0"/>
              <a:t>в праве общей долевой собственности на общее имущество составит соответственно:</a:t>
            </a:r>
          </a:p>
          <a:p>
            <a:r>
              <a:rPr lang="ru-RU" dirty="0"/>
              <a:t>для ООО "Алмаз" 150 кв. м : 1500 кв. м = 0,1;</a:t>
            </a:r>
          </a:p>
          <a:p>
            <a:r>
              <a:rPr lang="ru-RU" dirty="0"/>
              <a:t>для собственника двухкомнатной квартиры 55 кв. м : 1500 кв. м = 0,04;</a:t>
            </a:r>
          </a:p>
          <a:p>
            <a:r>
              <a:rPr lang="ru-RU" dirty="0"/>
              <a:t>для собственника трехкомнатной квартиры 80 кв. м : 1500 кв. м = 0,05.</a:t>
            </a:r>
          </a:p>
          <a:p>
            <a:endParaRPr lang="ru-RU" dirty="0"/>
          </a:p>
        </p:txBody>
      </p:sp>
    </p:spTree>
    <p:extLst>
      <p:ext uri="{BB962C8B-B14F-4D97-AF65-F5344CB8AC3E}">
        <p14:creationId xmlns:p14="http://schemas.microsoft.com/office/powerpoint/2010/main" val="911443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a:t>порядок расчета доли в праве общей собственности на общее имущество:</a:t>
            </a:r>
          </a:p>
        </p:txBody>
      </p:sp>
      <p:sp>
        <p:nvSpPr>
          <p:cNvPr id="3" name="Объект 2"/>
          <p:cNvSpPr>
            <a:spLocks noGrp="1"/>
          </p:cNvSpPr>
          <p:nvPr>
            <p:ph idx="1"/>
          </p:nvPr>
        </p:nvSpPr>
        <p:spPr/>
        <p:txBody>
          <a:bodyPr/>
          <a:lstStyle/>
          <a:p>
            <a:r>
              <a:rPr lang="ru-RU" dirty="0" err="1"/>
              <a:t>Д</a:t>
            </a:r>
            <a:r>
              <a:rPr lang="ru-RU" baseline="-25000" dirty="0" err="1"/>
              <a:t>соб</a:t>
            </a:r>
            <a:r>
              <a:rPr lang="ru-RU" dirty="0"/>
              <a:t>=</a:t>
            </a:r>
            <a:r>
              <a:rPr lang="ru-RU" dirty="0" err="1"/>
              <a:t>Д</a:t>
            </a:r>
            <a:r>
              <a:rPr lang="ru-RU" baseline="-25000" dirty="0" err="1"/>
              <a:t>п</a:t>
            </a:r>
            <a:r>
              <a:rPr lang="ru-RU" dirty="0"/>
              <a:t>×</a:t>
            </a:r>
            <a:r>
              <a:rPr lang="en-US" dirty="0"/>
              <a:t>S</a:t>
            </a:r>
            <a:r>
              <a:rPr lang="ru-RU" baseline="-25000" dirty="0"/>
              <a:t>п</a:t>
            </a:r>
            <a:r>
              <a:rPr lang="ru-RU" dirty="0"/>
              <a:t>/ </a:t>
            </a:r>
            <a:r>
              <a:rPr lang="en-US" dirty="0"/>
              <a:t>S</a:t>
            </a:r>
            <a:r>
              <a:rPr lang="ru-RU" baseline="-25000" dirty="0"/>
              <a:t>общ</a:t>
            </a:r>
            <a:r>
              <a:rPr lang="ru-RU" dirty="0"/>
              <a:t>, где</a:t>
            </a:r>
          </a:p>
          <a:p>
            <a:r>
              <a:rPr lang="ru-RU" dirty="0" err="1"/>
              <a:t>Д</a:t>
            </a:r>
            <a:r>
              <a:rPr lang="ru-RU" baseline="-25000" dirty="0" err="1"/>
              <a:t>соб</a:t>
            </a:r>
            <a:r>
              <a:rPr lang="ru-RU" baseline="-25000" dirty="0"/>
              <a:t> </a:t>
            </a:r>
            <a:r>
              <a:rPr lang="ru-RU" dirty="0"/>
              <a:t>– доля собственника в общем имуществе;</a:t>
            </a:r>
          </a:p>
          <a:p>
            <a:r>
              <a:rPr lang="ru-RU" dirty="0" err="1"/>
              <a:t>Д</a:t>
            </a:r>
            <a:r>
              <a:rPr lang="ru-RU" baseline="-25000" dirty="0" err="1"/>
              <a:t>п</a:t>
            </a:r>
            <a:r>
              <a:rPr lang="ru-RU" dirty="0"/>
              <a:t> – доля собственника в помещении (квартире);</a:t>
            </a:r>
          </a:p>
          <a:p>
            <a:r>
              <a:rPr lang="en-US" dirty="0"/>
              <a:t>S</a:t>
            </a:r>
            <a:r>
              <a:rPr lang="ru-RU" baseline="-25000" dirty="0"/>
              <a:t>п </a:t>
            </a:r>
            <a:r>
              <a:rPr lang="ru-RU" dirty="0"/>
              <a:t>–площадь помещения (квартиры);</a:t>
            </a:r>
          </a:p>
          <a:p>
            <a:r>
              <a:rPr lang="en-US" dirty="0"/>
              <a:t>S</a:t>
            </a:r>
            <a:r>
              <a:rPr lang="ru-RU" baseline="-25000" dirty="0"/>
              <a:t>общ </a:t>
            </a:r>
            <a:r>
              <a:rPr lang="ru-RU" dirty="0"/>
              <a:t>– общая площадь помещений МКД.</a:t>
            </a:r>
          </a:p>
          <a:p>
            <a:endParaRPr lang="ru-RU" dirty="0"/>
          </a:p>
        </p:txBody>
      </p:sp>
    </p:spTree>
    <p:extLst>
      <p:ext uri="{BB962C8B-B14F-4D97-AF65-F5344CB8AC3E}">
        <p14:creationId xmlns:p14="http://schemas.microsoft.com/office/powerpoint/2010/main" val="815891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04664"/>
            <a:ext cx="8260672" cy="1039427"/>
          </a:xfrm>
        </p:spPr>
        <p:txBody>
          <a:bodyPr>
            <a:normAutofit fontScale="90000"/>
          </a:bodyPr>
          <a:lstStyle/>
          <a:p>
            <a:r>
              <a:rPr lang="ru-RU" dirty="0"/>
              <a:t>Количество голосов собственника </a:t>
            </a:r>
            <a:r>
              <a:rPr lang="ru-RU" dirty="0" smtClean="0"/>
              <a:t>помещения</a:t>
            </a:r>
            <a:endParaRPr lang="ru-RU" dirty="0"/>
          </a:p>
        </p:txBody>
      </p:sp>
      <p:sp>
        <p:nvSpPr>
          <p:cNvPr id="3" name="Объект 2"/>
          <p:cNvSpPr>
            <a:spLocks noGrp="1"/>
          </p:cNvSpPr>
          <p:nvPr>
            <p:ph idx="1"/>
          </p:nvPr>
        </p:nvSpPr>
        <p:spPr/>
        <p:txBody>
          <a:bodyPr/>
          <a:lstStyle/>
          <a:p>
            <a:pPr marL="114300" indent="0">
              <a:buNone/>
            </a:pPr>
            <a:r>
              <a:rPr lang="ru-RU" dirty="0" smtClean="0"/>
              <a:t>рассчитывается по </a:t>
            </a:r>
            <a:r>
              <a:rPr lang="ru-RU" dirty="0"/>
              <a:t>формуле:</a:t>
            </a:r>
          </a:p>
          <a:p>
            <a:r>
              <a:rPr lang="ru-RU" dirty="0" err="1"/>
              <a:t>Г</a:t>
            </a:r>
            <a:r>
              <a:rPr lang="ru-RU" baseline="-25000" dirty="0" err="1"/>
              <a:t>соб</a:t>
            </a:r>
            <a:r>
              <a:rPr lang="ru-RU" dirty="0"/>
              <a:t>=</a:t>
            </a:r>
            <a:r>
              <a:rPr lang="ru-RU" dirty="0" err="1"/>
              <a:t>Д</a:t>
            </a:r>
            <a:r>
              <a:rPr lang="ru-RU" baseline="-25000" dirty="0" err="1"/>
              <a:t>соб</a:t>
            </a:r>
            <a:r>
              <a:rPr lang="ru-RU" dirty="0" err="1"/>
              <a:t>×Г</a:t>
            </a:r>
            <a:r>
              <a:rPr lang="ru-RU" baseline="-25000" dirty="0" err="1"/>
              <a:t>общ</a:t>
            </a:r>
            <a:r>
              <a:rPr lang="ru-RU" dirty="0"/>
              <a:t>, где</a:t>
            </a:r>
          </a:p>
          <a:p>
            <a:r>
              <a:rPr lang="ru-RU" dirty="0" err="1"/>
              <a:t>Г</a:t>
            </a:r>
            <a:r>
              <a:rPr lang="ru-RU" baseline="-25000" dirty="0" err="1"/>
              <a:t>соб</a:t>
            </a:r>
            <a:r>
              <a:rPr lang="ru-RU" dirty="0"/>
              <a:t> – количество голосов собственника;</a:t>
            </a:r>
          </a:p>
          <a:p>
            <a:r>
              <a:rPr lang="ru-RU" dirty="0" err="1"/>
              <a:t>Г</a:t>
            </a:r>
            <a:r>
              <a:rPr lang="ru-RU" baseline="-25000" dirty="0" err="1"/>
              <a:t>общ</a:t>
            </a:r>
            <a:r>
              <a:rPr lang="ru-RU" dirty="0"/>
              <a:t> – общее количество голосов.</a:t>
            </a:r>
          </a:p>
          <a:p>
            <a:pPr marL="114300" indent="0">
              <a:buNone/>
            </a:pPr>
            <a:endParaRPr lang="ru-RU" dirty="0" smtClean="0"/>
          </a:p>
          <a:p>
            <a:pPr marL="114300" indent="0">
              <a:buNone/>
            </a:pPr>
            <a:r>
              <a:rPr lang="ru-RU" dirty="0"/>
              <a:t>Произвольным образом устанавливается общее количество голосов, к примеру – 100 </a:t>
            </a:r>
            <a:r>
              <a:rPr lang="ru-RU" dirty="0" smtClean="0"/>
              <a:t>голосов.</a:t>
            </a:r>
            <a:endParaRPr lang="ru-RU" dirty="0"/>
          </a:p>
        </p:txBody>
      </p:sp>
    </p:spTree>
    <p:extLst>
      <p:ext uri="{BB962C8B-B14F-4D97-AF65-F5344CB8AC3E}">
        <p14:creationId xmlns:p14="http://schemas.microsoft.com/office/powerpoint/2010/main" val="630162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порядок регистрации ТСН</a:t>
            </a:r>
            <a:endParaRPr lang="ru-RU" dirty="0"/>
          </a:p>
        </p:txBody>
      </p:sp>
      <p:sp>
        <p:nvSpPr>
          <p:cNvPr id="3" name="Объект 2"/>
          <p:cNvSpPr>
            <a:spLocks noGrp="1"/>
          </p:cNvSpPr>
          <p:nvPr>
            <p:ph idx="1"/>
          </p:nvPr>
        </p:nvSpPr>
        <p:spPr/>
        <p:txBody>
          <a:bodyPr>
            <a:normAutofit fontScale="92500" lnSpcReduction="20000"/>
          </a:bodyPr>
          <a:lstStyle/>
          <a:p>
            <a:pPr marL="114300" indent="-114300">
              <a:buNone/>
            </a:pPr>
            <a:r>
              <a:rPr lang="ru-RU" dirty="0" smtClean="0"/>
              <a:t>регулируется </a:t>
            </a:r>
            <a:r>
              <a:rPr lang="ru-RU" dirty="0"/>
              <a:t>Федеральным законом от 08.08.2001 N 129-ФЗ «О государственной регистрации юридических лиц и индивидуальных предпринимателей</a:t>
            </a:r>
            <a:r>
              <a:rPr lang="ru-RU" dirty="0" smtClean="0"/>
              <a:t>».</a:t>
            </a:r>
          </a:p>
          <a:p>
            <a:pPr marL="114300" indent="457200">
              <a:buNone/>
            </a:pPr>
            <a:r>
              <a:rPr lang="ru-RU" dirty="0" smtClean="0"/>
              <a:t>Формы </a:t>
            </a:r>
            <a:r>
              <a:rPr lang="ru-RU" dirty="0"/>
              <a:t>документов, а также требования к их оформлению доведены  Приказом ФНС России от 25.01.2012 N ММВ-7-6/25@ </a:t>
            </a:r>
            <a:r>
              <a:rPr lang="ru-RU" dirty="0" smtClean="0"/>
              <a:t>«Об </a:t>
            </a:r>
            <a:r>
              <a:rPr lang="ru-RU" dirty="0"/>
              <a:t>утверждении форм и требований к оформлению документов, представляемых в регистрирующий орган при государственной регистрации юридических лиц, индивидуальных предпринимателей и крестьянских (фермерских) </a:t>
            </a:r>
            <a:r>
              <a:rPr lang="ru-RU" dirty="0" smtClean="0"/>
              <a:t>хозяйств»</a:t>
            </a:r>
          </a:p>
          <a:p>
            <a:pPr marL="114300" indent="0">
              <a:buNone/>
            </a:pPr>
            <a:endParaRPr lang="ru-RU" dirty="0" smtClean="0"/>
          </a:p>
          <a:p>
            <a:pPr marL="114300" indent="0">
              <a:buNone/>
            </a:pPr>
            <a:r>
              <a:rPr lang="ru-RU" dirty="0" smtClean="0"/>
              <a:t>В </a:t>
            </a:r>
            <a:r>
              <a:rPr lang="ru-RU" dirty="0"/>
              <a:t>Санкт-Петербурге  регистрирующим органом  является МИФНС № 15, расположенная  по адресу: ул. Красного Текстильщика, дом 10-12, литера «О».</a:t>
            </a:r>
          </a:p>
          <a:p>
            <a:endParaRPr lang="ru-RU" dirty="0"/>
          </a:p>
        </p:txBody>
      </p:sp>
    </p:spTree>
    <p:extLst>
      <p:ext uri="{BB962C8B-B14F-4D97-AF65-F5344CB8AC3E}">
        <p14:creationId xmlns:p14="http://schemas.microsoft.com/office/powerpoint/2010/main" val="3640674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для регистрации потребуются следующие документы</a:t>
            </a:r>
            <a:r>
              <a:rPr lang="ru-RU" dirty="0" smtClean="0"/>
              <a:t>:</a:t>
            </a:r>
            <a:endParaRPr lang="ru-RU" dirty="0"/>
          </a:p>
        </p:txBody>
      </p:sp>
      <p:sp>
        <p:nvSpPr>
          <p:cNvPr id="3" name="Объект 2"/>
          <p:cNvSpPr>
            <a:spLocks noGrp="1"/>
          </p:cNvSpPr>
          <p:nvPr>
            <p:ph idx="1"/>
          </p:nvPr>
        </p:nvSpPr>
        <p:spPr>
          <a:xfrm>
            <a:off x="457200" y="1752600"/>
            <a:ext cx="8229600" cy="4988768"/>
          </a:xfrm>
        </p:spPr>
        <p:txBody>
          <a:bodyPr>
            <a:normAutofit fontScale="85000" lnSpcReduction="20000"/>
          </a:bodyPr>
          <a:lstStyle/>
          <a:p>
            <a:r>
              <a:rPr lang="ru-RU" dirty="0"/>
              <a:t>заявление о государственной регистрации юридического лица при создании (форма № Р11001);</a:t>
            </a:r>
          </a:p>
          <a:p>
            <a:r>
              <a:rPr lang="ru-RU" dirty="0"/>
              <a:t>протокол общего собрания собственников помещений в многоквартирном доме, на котором приняты решения о создании товарищества и об утверждении его устава;</a:t>
            </a:r>
          </a:p>
          <a:p>
            <a:r>
              <a:rPr lang="ru-RU" dirty="0"/>
              <a:t>устав товарищества;</a:t>
            </a:r>
          </a:p>
          <a:p>
            <a:r>
              <a:rPr lang="ru-RU" dirty="0"/>
              <a:t>сведения о лицах, проголосовавших на общем собрании собственников помещений в многоквартирном доме за создание товарищества собственников жилья, о принадлежащих этим лицам долях в праве общей собственности на общее имущество в многоквартирном доме (п.5 ст. 136 ЖК);</a:t>
            </a:r>
          </a:p>
          <a:p>
            <a:r>
              <a:rPr lang="ru-RU" dirty="0"/>
              <a:t>учредительные документы юридического лица. Представляется в двух подлинных экземплярах в случае представления лично или по почте и в одном экземпляре – при направлении в электронном виде;</a:t>
            </a:r>
          </a:p>
          <a:p>
            <a:r>
              <a:rPr lang="ru-RU" dirty="0"/>
              <a:t>квитанция об уплате государственной пошлины в размере </a:t>
            </a:r>
            <a:r>
              <a:rPr lang="ru-RU" b="1" dirty="0"/>
              <a:t>4000 руб</a:t>
            </a:r>
            <a:r>
              <a:rPr lang="ru-RU" b="1" dirty="0" smtClean="0"/>
              <a:t>.</a:t>
            </a:r>
            <a:endParaRPr lang="ru-RU" dirty="0"/>
          </a:p>
        </p:txBody>
      </p:sp>
    </p:spTree>
    <p:extLst>
      <p:ext uri="{BB962C8B-B14F-4D97-AF65-F5344CB8AC3E}">
        <p14:creationId xmlns:p14="http://schemas.microsoft.com/office/powerpoint/2010/main" val="14553153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114300" indent="0">
              <a:buNone/>
            </a:pPr>
            <a:r>
              <a:rPr lang="ru-RU" dirty="0" smtClean="0"/>
              <a:t>Государственная </a:t>
            </a:r>
            <a:r>
              <a:rPr lang="ru-RU" dirty="0"/>
              <a:t>регистрация юридических лиц при их создании осуществляется в срок не более чем три рабочих дня со дня представления документов (с 29.12.2015 г.)</a:t>
            </a:r>
          </a:p>
        </p:txBody>
      </p:sp>
    </p:spTree>
    <p:extLst>
      <p:ext uri="{BB962C8B-B14F-4D97-AF65-F5344CB8AC3E}">
        <p14:creationId xmlns:p14="http://schemas.microsoft.com/office/powerpoint/2010/main" val="1281327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Через 3 дня в регистрирующем органе получают</a:t>
            </a:r>
            <a:r>
              <a:rPr lang="ru-RU" dirty="0" smtClean="0"/>
              <a:t>:</a:t>
            </a:r>
            <a:endParaRPr lang="ru-RU" dirty="0"/>
          </a:p>
        </p:txBody>
      </p:sp>
      <p:sp>
        <p:nvSpPr>
          <p:cNvPr id="3" name="Объект 2"/>
          <p:cNvSpPr>
            <a:spLocks noGrp="1"/>
          </p:cNvSpPr>
          <p:nvPr>
            <p:ph idx="1"/>
          </p:nvPr>
        </p:nvSpPr>
        <p:spPr/>
        <p:txBody>
          <a:bodyPr/>
          <a:lstStyle/>
          <a:p>
            <a:pPr lvl="0"/>
            <a:r>
              <a:rPr lang="ru-RU" dirty="0" smtClean="0"/>
              <a:t>свидетельство </a:t>
            </a:r>
            <a:r>
              <a:rPr lang="ru-RU" dirty="0"/>
              <a:t>о государственной регистрации юридического лица по форме N </a:t>
            </a:r>
            <a:r>
              <a:rPr lang="ru-RU" dirty="0" smtClean="0"/>
              <a:t>Р51003;</a:t>
            </a:r>
            <a:endParaRPr lang="ru-RU" dirty="0"/>
          </a:p>
          <a:p>
            <a:pPr lvl="0"/>
            <a:r>
              <a:rPr lang="ru-RU" dirty="0"/>
              <a:t>лист записи в ЕГРЮЛ по форме N </a:t>
            </a:r>
            <a:r>
              <a:rPr lang="ru-RU" dirty="0" smtClean="0"/>
              <a:t>Р50007;</a:t>
            </a:r>
            <a:endParaRPr lang="ru-RU" dirty="0"/>
          </a:p>
          <a:p>
            <a:pPr lvl="0"/>
            <a:r>
              <a:rPr lang="ru-RU" dirty="0"/>
              <a:t>выписка из ЕГРЮЛ</a:t>
            </a:r>
          </a:p>
          <a:p>
            <a:pPr lvl="0"/>
            <a:r>
              <a:rPr lang="ru-RU" dirty="0"/>
              <a:t>один экземпляр устава с отметкой регистрирующего органа;</a:t>
            </a:r>
          </a:p>
          <a:p>
            <a:pPr lvl="0"/>
            <a:r>
              <a:rPr lang="ru-RU" dirty="0"/>
              <a:t>свидетельство о постановке на учет в налоговом органе (документ, подтверждающий присвоение ИНН).</a:t>
            </a:r>
          </a:p>
          <a:p>
            <a:endParaRPr lang="ru-RU" dirty="0"/>
          </a:p>
        </p:txBody>
      </p:sp>
    </p:spTree>
    <p:extLst>
      <p:ext uri="{BB962C8B-B14F-4D97-AF65-F5344CB8AC3E}">
        <p14:creationId xmlns:p14="http://schemas.microsoft.com/office/powerpoint/2010/main" val="6942363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04664"/>
            <a:ext cx="8260672" cy="1039427"/>
          </a:xfrm>
        </p:spPr>
        <p:txBody>
          <a:bodyPr>
            <a:normAutofit/>
          </a:bodyPr>
          <a:lstStyle/>
          <a:p>
            <a:r>
              <a:rPr lang="ru-RU" sz="2800" dirty="0"/>
              <a:t>уведомление с кодами статистики общероссийских классификаторов</a:t>
            </a:r>
          </a:p>
        </p:txBody>
      </p:sp>
      <p:sp>
        <p:nvSpPr>
          <p:cNvPr id="3" name="Объект 2"/>
          <p:cNvSpPr>
            <a:spLocks noGrp="1"/>
          </p:cNvSpPr>
          <p:nvPr>
            <p:ph idx="1"/>
          </p:nvPr>
        </p:nvSpPr>
        <p:spPr/>
        <p:txBody>
          <a:bodyPr>
            <a:normAutofit fontScale="92500"/>
          </a:bodyPr>
          <a:lstStyle/>
          <a:p>
            <a:r>
              <a:rPr lang="ru-RU" dirty="0"/>
              <a:t>Сформировать и распечатать уведомление с кодами статистики общероссийских классификаторов можно самостоятельно на сайте Коды статистики Санкт-Петербург (http://кодыросстата.рф).</a:t>
            </a:r>
          </a:p>
          <a:p>
            <a:r>
              <a:rPr lang="ru-RU" dirty="0"/>
              <a:t>Информация в базах обновляется несколько раз в месяц, как правило, это происходит после 15 и 30-31 числа каждого месяца. </a:t>
            </a:r>
            <a:endParaRPr lang="ru-RU" dirty="0" smtClean="0"/>
          </a:p>
          <a:p>
            <a:r>
              <a:rPr lang="ru-RU" dirty="0" smtClean="0"/>
              <a:t>Поэтому</a:t>
            </a:r>
            <a:r>
              <a:rPr lang="ru-RU" dirty="0"/>
              <a:t>, если данных о Вас в базе ещё нет, а Уведомление нужно срочно, Вы можете лично с выпиской из ЕГРЮЛ обратиться в территориальную статистику по месту Вашей регистрации</a:t>
            </a:r>
          </a:p>
        </p:txBody>
      </p:sp>
    </p:spTree>
    <p:extLst>
      <p:ext uri="{BB962C8B-B14F-4D97-AF65-F5344CB8AC3E}">
        <p14:creationId xmlns:p14="http://schemas.microsoft.com/office/powerpoint/2010/main" val="5821554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a:t>После регистрации необходимо получить МКД от предыдущего управляющего домом</a:t>
            </a:r>
          </a:p>
        </p:txBody>
      </p:sp>
      <p:sp>
        <p:nvSpPr>
          <p:cNvPr id="3" name="Объект 2"/>
          <p:cNvSpPr>
            <a:spLocks noGrp="1"/>
          </p:cNvSpPr>
          <p:nvPr>
            <p:ph idx="1"/>
          </p:nvPr>
        </p:nvSpPr>
        <p:spPr/>
        <p:txBody>
          <a:bodyPr/>
          <a:lstStyle/>
          <a:p>
            <a:r>
              <a:rPr lang="ru-RU" dirty="0"/>
              <a:t>Положение о порядке передачи многоквартирных домов в управление уполномоченных собственниками управляющих организаций, утверждённое распоряжением Жилищного комитета от 01.03.2005 N 21-р (ред. от 04.06.2012)</a:t>
            </a:r>
          </a:p>
        </p:txBody>
      </p:sp>
    </p:spTree>
    <p:extLst>
      <p:ext uri="{BB962C8B-B14F-4D97-AF65-F5344CB8AC3E}">
        <p14:creationId xmlns:p14="http://schemas.microsoft.com/office/powerpoint/2010/main" val="17316773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К Заявлению прилагаются следующие документы:</a:t>
            </a:r>
            <a:br>
              <a:rPr lang="ru-RU" dirty="0"/>
            </a:br>
            <a:endParaRPr lang="ru-RU" dirty="0"/>
          </a:p>
        </p:txBody>
      </p:sp>
      <p:sp>
        <p:nvSpPr>
          <p:cNvPr id="3" name="Объект 2"/>
          <p:cNvSpPr>
            <a:spLocks noGrp="1"/>
          </p:cNvSpPr>
          <p:nvPr>
            <p:ph idx="1"/>
          </p:nvPr>
        </p:nvSpPr>
        <p:spPr/>
        <p:txBody>
          <a:bodyPr>
            <a:normAutofit/>
          </a:bodyPr>
          <a:lstStyle/>
          <a:p>
            <a:pPr marL="114300" indent="0">
              <a:buNone/>
            </a:pPr>
            <a:r>
              <a:rPr lang="ru-RU" dirty="0" smtClean="0"/>
              <a:t>- </a:t>
            </a:r>
            <a:r>
              <a:rPr lang="ru-RU" dirty="0"/>
              <a:t>протокол общего собрания собственников помещений в многоквартирном доме о выборе (изменении) способа управления и создании ТСЖ;</a:t>
            </a:r>
          </a:p>
          <a:p>
            <a:pPr marL="114300" indent="0">
              <a:buNone/>
            </a:pPr>
            <a:r>
              <a:rPr lang="ru-RU" dirty="0"/>
              <a:t>- нотариально заверенные копии свидетельства о государственной регистрации и учредительных документов созданного в многоквартирном доме ТСЖ;</a:t>
            </a:r>
          </a:p>
          <a:p>
            <a:pPr marL="114300" indent="0">
              <a:buNone/>
            </a:pPr>
            <a:r>
              <a:rPr lang="ru-RU" dirty="0"/>
              <a:t>- выписка о внесении в ЕГРЮЛ записи о ТСЖ, выданная не позднее, чем за 1 (один) месяц до даты подачи Заявления;</a:t>
            </a:r>
          </a:p>
          <a:p>
            <a:pPr marL="114300" indent="0">
              <a:buNone/>
            </a:pPr>
            <a:endParaRPr lang="ru-RU" dirty="0"/>
          </a:p>
        </p:txBody>
      </p:sp>
    </p:spTree>
    <p:extLst>
      <p:ext uri="{BB962C8B-B14F-4D97-AF65-F5344CB8AC3E}">
        <p14:creationId xmlns:p14="http://schemas.microsoft.com/office/powerpoint/2010/main" val="3069892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Новые организационно-правовые формы</a:t>
            </a:r>
            <a:endParaRPr lang="ru-RU" dirty="0"/>
          </a:p>
        </p:txBody>
      </p:sp>
      <p:sp>
        <p:nvSpPr>
          <p:cNvPr id="3" name="Объект 2"/>
          <p:cNvSpPr>
            <a:spLocks noGrp="1"/>
          </p:cNvSpPr>
          <p:nvPr>
            <p:ph idx="1"/>
          </p:nvPr>
        </p:nvSpPr>
        <p:spPr/>
        <p:txBody>
          <a:bodyPr/>
          <a:lstStyle/>
          <a:p>
            <a:r>
              <a:rPr lang="ru-RU" dirty="0"/>
              <a:t>В соответствии с </a:t>
            </a:r>
            <a:r>
              <a:rPr lang="ru-RU" u="sng" dirty="0">
                <a:solidFill>
                  <a:schemeClr val="bg2">
                    <a:lumMod val="10000"/>
                  </a:schemeClr>
                </a:solidFill>
                <a:effectLst>
                  <a:outerShdw blurRad="38100" dist="38100" dir="2700000" algn="tl">
                    <a:srgbClr val="000000">
                      <a:alpha val="43137"/>
                    </a:srgbClr>
                  </a:outerShdw>
                </a:effectLst>
              </a:rPr>
              <a:t>п.1 ст.123.12 ГК РФ </a:t>
            </a:r>
            <a:r>
              <a:rPr lang="ru-RU" b="1" dirty="0"/>
              <a:t>товариществом собственников недвижимости</a:t>
            </a:r>
            <a:r>
              <a:rPr lang="ru-RU" dirty="0"/>
              <a:t> признается добровольное объединение собственников недвижимого имущества, созданное ими для совместного </a:t>
            </a:r>
            <a:r>
              <a:rPr lang="ru-RU" b="1" dirty="0"/>
              <a:t>владения, пользования</a:t>
            </a:r>
            <a:r>
              <a:rPr lang="ru-RU" dirty="0"/>
              <a:t> и в установленных законом пределах </a:t>
            </a:r>
            <a:r>
              <a:rPr lang="ru-RU" b="1" dirty="0"/>
              <a:t>распоряжения</a:t>
            </a:r>
            <a:r>
              <a:rPr lang="ru-RU" dirty="0"/>
              <a:t> имуществом (вещами), в силу закона находящимся в их общей собственности или в общем пользовании, а также для достижения иных целей, предусмотренных законами.</a:t>
            </a:r>
          </a:p>
        </p:txBody>
      </p:sp>
    </p:spTree>
    <p:extLst>
      <p:ext uri="{BB962C8B-B14F-4D97-AF65-F5344CB8AC3E}">
        <p14:creationId xmlns:p14="http://schemas.microsoft.com/office/powerpoint/2010/main" val="7724631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114300" indent="0">
              <a:buNone/>
            </a:pPr>
            <a:r>
              <a:rPr lang="ru-RU" dirty="0" smtClean="0"/>
              <a:t>- документ</a:t>
            </a:r>
            <a:r>
              <a:rPr lang="ru-RU" dirty="0"/>
              <a:t>, подтверждающий полномочия лица, подающего Заявление </a:t>
            </a:r>
            <a:r>
              <a:rPr lang="ru-RU" dirty="0" smtClean="0"/>
              <a:t>; </a:t>
            </a:r>
            <a:endParaRPr lang="ru-RU" dirty="0"/>
          </a:p>
          <a:p>
            <a:pPr marL="114300" indent="0">
              <a:buNone/>
            </a:pPr>
            <a:r>
              <a:rPr lang="ru-RU" dirty="0"/>
              <a:t>- в случая заключения ТСЖ договора управления с Управляющей организацией – заверенная председателем правления ТСЖ копия договора управления между ТСЖ и Управляющей организацией</a:t>
            </a:r>
          </a:p>
        </p:txBody>
      </p:sp>
    </p:spTree>
    <p:extLst>
      <p:ext uri="{BB962C8B-B14F-4D97-AF65-F5344CB8AC3E}">
        <p14:creationId xmlns:p14="http://schemas.microsoft.com/office/powerpoint/2010/main" val="4528792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dirty="0"/>
              <a:t>В 30-дневный срок после приема Заявления организация, осуществлявшая управление многоквартирным домом</a:t>
            </a:r>
            <a:r>
              <a:rPr lang="ru-RU" sz="2400" dirty="0" smtClean="0"/>
              <a:t>:</a:t>
            </a:r>
            <a:endParaRPr lang="ru-RU" sz="2400" dirty="0"/>
          </a:p>
        </p:txBody>
      </p:sp>
      <p:sp>
        <p:nvSpPr>
          <p:cNvPr id="3" name="Объект 2"/>
          <p:cNvSpPr>
            <a:spLocks noGrp="1"/>
          </p:cNvSpPr>
          <p:nvPr>
            <p:ph idx="1"/>
          </p:nvPr>
        </p:nvSpPr>
        <p:spPr/>
        <p:txBody>
          <a:bodyPr>
            <a:normAutofit fontScale="85000" lnSpcReduction="20000"/>
          </a:bodyPr>
          <a:lstStyle/>
          <a:p>
            <a:pPr marL="114300" indent="457200">
              <a:buNone/>
            </a:pPr>
            <a:r>
              <a:rPr lang="ru-RU" dirty="0" smtClean="0"/>
              <a:t>- </a:t>
            </a:r>
            <a:r>
              <a:rPr lang="ru-RU" dirty="0"/>
              <a:t>передает техническую документацию на многоквартирный дом и иные связанные с управлением таким домом документы по акту приемки-передачи в соответствии с типовой межведомственной формой № ОС-1а (далее - акт № ОС-1а). </a:t>
            </a:r>
            <a:endParaRPr lang="ru-RU" dirty="0" smtClean="0"/>
          </a:p>
          <a:p>
            <a:pPr marL="114300" indent="457200">
              <a:buNone/>
            </a:pPr>
            <a:r>
              <a:rPr lang="ru-RU" dirty="0" smtClean="0"/>
              <a:t>Перечень </a:t>
            </a:r>
            <a:r>
              <a:rPr lang="ru-RU" dirty="0"/>
              <a:t>технической документации, утвержден постановлением Государственного комитета Российской Федерации по строительству и жилищно-коммунальному комплексу № 170 от 27.09.2003 (п.1.5);</a:t>
            </a:r>
          </a:p>
          <a:p>
            <a:pPr marL="114300" indent="457200">
              <a:buNone/>
            </a:pPr>
            <a:r>
              <a:rPr lang="ru-RU" dirty="0"/>
              <a:t>- направляет уведомления о передаче многоквартирного дома в управление ТСЖ по форме в администрацию района Санкт-Петербурга, Управление (агентство) недвижимого имущества района Санкт-Петербурга, Санкт-Петербургское государственное казенное учреждение - районное жилищное агентство - по месту нахождения многоквартирного дома.</a:t>
            </a:r>
          </a:p>
        </p:txBody>
      </p:sp>
    </p:spTree>
    <p:extLst>
      <p:ext uri="{BB962C8B-B14F-4D97-AF65-F5344CB8AC3E}">
        <p14:creationId xmlns:p14="http://schemas.microsoft.com/office/powerpoint/2010/main" val="9826481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После принятия документов</a:t>
            </a:r>
          </a:p>
        </p:txBody>
      </p:sp>
      <p:sp>
        <p:nvSpPr>
          <p:cNvPr id="3" name="Объект 2"/>
          <p:cNvSpPr>
            <a:spLocks noGrp="1"/>
          </p:cNvSpPr>
          <p:nvPr>
            <p:ph idx="1"/>
          </p:nvPr>
        </p:nvSpPr>
        <p:spPr/>
        <p:txBody>
          <a:bodyPr/>
          <a:lstStyle/>
          <a:p>
            <a:pPr marL="114300" indent="0">
              <a:buNone/>
            </a:pPr>
            <a:r>
              <a:rPr lang="ru-RU" dirty="0" smtClean="0"/>
              <a:t> </a:t>
            </a:r>
            <a:r>
              <a:rPr lang="ru-RU" dirty="0"/>
              <a:t>ТСЖ уведомляет о приеме МКД в управление собственников помещений путем размещения информации на информационных стендах в подъездах многоквартирного дома, на официальном сайте в сети Интернет (в Санкт-Петербурге его адресу в сети Интернет: </a:t>
            </a:r>
            <a:r>
              <a:rPr lang="ru-RU" u="sng" dirty="0">
                <a:hlinkClick r:id="rId2"/>
              </a:rPr>
              <a:t>www.reformagkh.ru</a:t>
            </a:r>
            <a:r>
              <a:rPr lang="ru-RU" dirty="0"/>
              <a:t>), а также на одном из сайтов в сети Интернет органов исполнительной власти.</a:t>
            </a:r>
          </a:p>
        </p:txBody>
      </p:sp>
    </p:spTree>
    <p:extLst>
      <p:ext uri="{BB962C8B-B14F-4D97-AF65-F5344CB8AC3E}">
        <p14:creationId xmlns:p14="http://schemas.microsoft.com/office/powerpoint/2010/main" val="16627875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Обязанность раскрытия информации</a:t>
            </a:r>
            <a:endParaRPr lang="ru-RU" dirty="0"/>
          </a:p>
        </p:txBody>
      </p:sp>
      <p:sp>
        <p:nvSpPr>
          <p:cNvPr id="3" name="Объект 2"/>
          <p:cNvSpPr>
            <a:spLocks noGrp="1"/>
          </p:cNvSpPr>
          <p:nvPr>
            <p:ph idx="1"/>
          </p:nvPr>
        </p:nvSpPr>
        <p:spPr/>
        <p:txBody>
          <a:bodyPr/>
          <a:lstStyle/>
          <a:p>
            <a:r>
              <a:rPr lang="ru-RU" dirty="0" smtClean="0"/>
              <a:t>Стандарт </a:t>
            </a:r>
            <a:r>
              <a:rPr lang="ru-RU" dirty="0"/>
              <a:t>раскрытия информации организациями, осуществляющими деятельность в сфере управления многоквартирными домами, </a:t>
            </a:r>
            <a:r>
              <a:rPr lang="ru-RU" dirty="0" smtClean="0"/>
              <a:t>утвержден </a:t>
            </a:r>
            <a:r>
              <a:rPr lang="ru-RU" dirty="0"/>
              <a:t>Постановлением Правительства РФ от 23 сентября 2010 г. N 731</a:t>
            </a:r>
          </a:p>
        </p:txBody>
      </p:sp>
    </p:spTree>
    <p:extLst>
      <p:ext uri="{BB962C8B-B14F-4D97-AF65-F5344CB8AC3E}">
        <p14:creationId xmlns:p14="http://schemas.microsoft.com/office/powerpoint/2010/main" val="1724334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Обязанность раскрытия информации</a:t>
            </a:r>
          </a:p>
        </p:txBody>
      </p:sp>
      <p:sp>
        <p:nvSpPr>
          <p:cNvPr id="3" name="Объект 2"/>
          <p:cNvSpPr>
            <a:spLocks noGrp="1"/>
          </p:cNvSpPr>
          <p:nvPr>
            <p:ph idx="1"/>
          </p:nvPr>
        </p:nvSpPr>
        <p:spPr/>
        <p:txBody>
          <a:bodyPr>
            <a:normAutofit fontScale="85000" lnSpcReduction="20000"/>
          </a:bodyPr>
          <a:lstStyle/>
          <a:p>
            <a:r>
              <a:rPr lang="ru-RU" dirty="0"/>
              <a:t>не позднее чем через 30 дней со дня государственной регистрации у ТСЖ возникает обязанность раскрывать следующие виды информации:</a:t>
            </a:r>
          </a:p>
          <a:p>
            <a:r>
              <a:rPr lang="ru-RU" dirty="0"/>
              <a:t>а) общая информация о товариществе, в том числе об основных показателях финансово-хозяйственной деятельности (включая сведения о годовой бухгалтерской отчетности, бухгалтерский баланс и приложения к нему, сведения о доходах, полученных за оказание услуг по управлению многоквартирными домами (по данным раздельного учета доходов и расходов), а также сведения о расходах, понесенных в связи с оказанием услуг по управлению многоквартирными домами (по данным раздельного учета доходов и расходов), сметы доходов и расходов товарищества или кооператива, отчет о выполнении смет доходов и расходов товарищества или кооператива);</a:t>
            </a:r>
          </a:p>
          <a:p>
            <a:endParaRPr lang="ru-RU" dirty="0"/>
          </a:p>
        </p:txBody>
      </p:sp>
    </p:spTree>
    <p:extLst>
      <p:ext uri="{BB962C8B-B14F-4D97-AF65-F5344CB8AC3E}">
        <p14:creationId xmlns:p14="http://schemas.microsoft.com/office/powerpoint/2010/main" val="11222027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r>
              <a:rPr lang="ru-RU" dirty="0"/>
              <a:t>б) перечень многоквартирных домов, управление которыми осуществляет товарищество, с указанием адреса и основания управления по каждому многоквартирному дому, перечень многоквартирных домов, собственники помещений в которых в предыдущем году на общем собрании приняли решение о прекращении их объединения в товарищества для совместного управления общим имуществом в многоквартирных домах, а также перечень многоквартирных домов, в которых членами кооперативов в предыдущем году на их общем собрании приняты решения о преобразовании кооперативов в товарищества;</a:t>
            </a:r>
          </a:p>
          <a:p>
            <a:endParaRPr lang="ru-RU" dirty="0"/>
          </a:p>
        </p:txBody>
      </p:sp>
    </p:spTree>
    <p:extLst>
      <p:ext uri="{BB962C8B-B14F-4D97-AF65-F5344CB8AC3E}">
        <p14:creationId xmlns:p14="http://schemas.microsoft.com/office/powerpoint/2010/main" val="24225355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10000"/>
          </a:bodyPr>
          <a:lstStyle/>
          <a:p>
            <a:r>
              <a:rPr lang="ru-RU" dirty="0"/>
              <a:t>в) </a:t>
            </a:r>
            <a:r>
              <a:rPr lang="ru-RU" dirty="0">
                <a:hlinkClick r:id="rId2"/>
              </a:rPr>
              <a:t>общая информация</a:t>
            </a:r>
            <a:r>
              <a:rPr lang="ru-RU" dirty="0"/>
              <a:t> о многоквартирных домах, управление которыми осуществляет товарищество, в том числе характеристика многоквартирного дома (включая адрес многоквартирного дома, год постройки, этажность, количество квартир, площадь жилых и нежилых помещений и помещений, входящих в состав общего имущества в многоквартирном доме, уровень благоустройства, серия и тип постройки, кадастровый номер (при его наличии), площадь земельного участка, входящего в состав общего имущества в многоквартирном доме, конструктивные и технические параметры многоквартирного дома), а также </a:t>
            </a:r>
            <a:r>
              <a:rPr lang="ru-RU" dirty="0">
                <a:hlinkClick r:id="rId3"/>
              </a:rPr>
              <a:t>информация</a:t>
            </a:r>
            <a:r>
              <a:rPr lang="ru-RU" dirty="0"/>
              <a:t> о системах инженерно-технического обеспечения, входящих в состав общего имущества в многоквартирном доме;</a:t>
            </a:r>
          </a:p>
          <a:p>
            <a:endParaRPr lang="ru-RU" dirty="0"/>
          </a:p>
        </p:txBody>
      </p:sp>
    </p:spTree>
    <p:extLst>
      <p:ext uri="{BB962C8B-B14F-4D97-AF65-F5344CB8AC3E}">
        <p14:creationId xmlns:p14="http://schemas.microsoft.com/office/powerpoint/2010/main" val="41838008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г) информация о выполняемых работах (оказываемых услугах) по содержанию и ремонту общего имущества в многоквартирном доме и иных услугах, связанных с достижением целей управления многоквартирным домом, в том числе сведения о стоимости указанных работ (услуг) и иных услуг;</a:t>
            </a:r>
          </a:p>
          <a:p>
            <a:endParaRPr lang="ru-RU" dirty="0"/>
          </a:p>
        </p:txBody>
      </p:sp>
    </p:spTree>
    <p:extLst>
      <p:ext uri="{BB962C8B-B14F-4D97-AF65-F5344CB8AC3E}">
        <p14:creationId xmlns:p14="http://schemas.microsoft.com/office/powerpoint/2010/main" val="6359294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a:bodyPr>
          <a:lstStyle/>
          <a:p>
            <a:r>
              <a:rPr lang="ru-RU" dirty="0"/>
              <a:t>д) информация об оказываемых коммунальных услугах, в том числе сведения о поставщиках коммунальных ресурсов, установленных ценах (тарифах) на коммунальные ресурсы, нормативах потребления коммунальных услуг;</a:t>
            </a:r>
          </a:p>
          <a:p>
            <a:r>
              <a:rPr lang="ru-RU" dirty="0"/>
              <a:t>е) информация об использовании общего имущества в многоквартирном доме;</a:t>
            </a:r>
          </a:p>
          <a:p>
            <a:r>
              <a:rPr lang="ru-RU" dirty="0"/>
              <a:t>ж) информация о капитальном ремонте общего имущества в многоквартирном доме;</a:t>
            </a:r>
          </a:p>
          <a:p>
            <a:r>
              <a:rPr lang="ru-RU" dirty="0"/>
              <a:t>з) </a:t>
            </a:r>
            <a:r>
              <a:rPr lang="ru-RU" dirty="0">
                <a:hlinkClick r:id="rId2"/>
              </a:rPr>
              <a:t>информация</a:t>
            </a:r>
            <a:r>
              <a:rPr lang="ru-RU" dirty="0"/>
              <a:t> о проведенных общих собраниях собственников помещений в многоквартирном доме, результатах (решениях) таких собраний;</a:t>
            </a:r>
          </a:p>
        </p:txBody>
      </p:sp>
    </p:spTree>
    <p:extLst>
      <p:ext uri="{BB962C8B-B14F-4D97-AF65-F5344CB8AC3E}">
        <p14:creationId xmlns:p14="http://schemas.microsoft.com/office/powerpoint/2010/main" val="36160779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r>
              <a:rPr lang="ru-RU" dirty="0"/>
              <a:t>и) отчет об исполнении смет доходов и расходов товарищества за год;</a:t>
            </a:r>
          </a:p>
          <a:p>
            <a:r>
              <a:rPr lang="ru-RU" dirty="0"/>
              <a:t>к) </a:t>
            </a:r>
            <a:r>
              <a:rPr lang="ru-RU" dirty="0">
                <a:hlinkClick r:id="rId2"/>
              </a:rPr>
              <a:t>информация</a:t>
            </a:r>
            <a:r>
              <a:rPr lang="ru-RU" dirty="0"/>
              <a:t> о случаях привлечения товарищества, должностного лица товарищества к административной ответственности за нарушения в сфере управления многоквартирным домом с приложением копий документов о применении мер административного воздействия, а также сведения о мерах, принятых для устранения нарушений, повлекших применение административных санкций.</a:t>
            </a:r>
          </a:p>
        </p:txBody>
      </p:sp>
    </p:spTree>
    <p:extLst>
      <p:ext uri="{BB962C8B-B14F-4D97-AF65-F5344CB8AC3E}">
        <p14:creationId xmlns:p14="http://schemas.microsoft.com/office/powerpoint/2010/main" val="1705806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ТСН – это некоммерческая корпоративная организация</a:t>
            </a:r>
            <a:endParaRPr lang="ru-RU" dirty="0"/>
          </a:p>
        </p:txBody>
      </p:sp>
      <p:sp>
        <p:nvSpPr>
          <p:cNvPr id="3" name="Объект 2"/>
          <p:cNvSpPr>
            <a:spLocks noGrp="1"/>
          </p:cNvSpPr>
          <p:nvPr>
            <p:ph idx="1"/>
          </p:nvPr>
        </p:nvSpPr>
        <p:spPr/>
        <p:txBody>
          <a:bodyPr/>
          <a:lstStyle/>
          <a:p>
            <a:pPr marL="114300" indent="0" algn="just">
              <a:buNone/>
            </a:pPr>
            <a:r>
              <a:rPr lang="ru-RU" b="1" dirty="0" smtClean="0"/>
              <a:t>корпорации </a:t>
            </a:r>
            <a:r>
              <a:rPr lang="ru-RU" dirty="0"/>
              <a:t>— это юридические лица, основанные на членстве их участников. Все участники корпоративной организации приобретают корпоративные (членские) права и обязанности в отношении созданного ими юридического лица (п. 1 и 2 ст. 65.1 ГК РФ</a:t>
            </a:r>
            <a:r>
              <a:rPr lang="ru-RU" dirty="0" smtClean="0"/>
              <a:t>).</a:t>
            </a:r>
          </a:p>
          <a:p>
            <a:pPr marL="114300" indent="0" algn="just">
              <a:buNone/>
            </a:pPr>
            <a:endParaRPr lang="ru-RU" dirty="0" smtClean="0"/>
          </a:p>
          <a:p>
            <a:pPr marL="114300" indent="0" algn="just">
              <a:buNone/>
            </a:pPr>
            <a:r>
              <a:rPr lang="ru-RU" dirty="0"/>
              <a:t>Высшим органом </a:t>
            </a:r>
            <a:r>
              <a:rPr lang="ru-RU" b="1" dirty="0"/>
              <a:t>Корпорации</a:t>
            </a:r>
            <a:r>
              <a:rPr lang="ru-RU" dirty="0"/>
              <a:t> является общее собрание участников (п. 1 ст. 65.3 ГК РФ)</a:t>
            </a:r>
          </a:p>
        </p:txBody>
      </p:sp>
    </p:spTree>
    <p:extLst>
      <p:ext uri="{BB962C8B-B14F-4D97-AF65-F5344CB8AC3E}">
        <p14:creationId xmlns:p14="http://schemas.microsoft.com/office/powerpoint/2010/main" val="34594653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Товариществами информация раскрывается путем </a:t>
            </a:r>
            <a:endParaRPr lang="ru-RU" dirty="0"/>
          </a:p>
        </p:txBody>
      </p:sp>
      <p:sp>
        <p:nvSpPr>
          <p:cNvPr id="3" name="Объект 2"/>
          <p:cNvSpPr>
            <a:spLocks noGrp="1"/>
          </p:cNvSpPr>
          <p:nvPr>
            <p:ph idx="1"/>
          </p:nvPr>
        </p:nvSpPr>
        <p:spPr/>
        <p:txBody>
          <a:bodyPr>
            <a:normAutofit fontScale="85000" lnSpcReduction="20000"/>
          </a:bodyPr>
          <a:lstStyle/>
          <a:p>
            <a:pPr marL="114300" indent="457200">
              <a:buNone/>
            </a:pPr>
            <a:r>
              <a:rPr lang="ru-RU" dirty="0" smtClean="0"/>
              <a:t>а</a:t>
            </a:r>
            <a:r>
              <a:rPr lang="ru-RU" dirty="0"/>
              <a:t>) обязательного опубликования информации на официальном сайте в сети Интернет, определяемом уполномоченным федеральным органом исполнительной власти, а также на одном из следующих сайтов в сети Интернет, определяемых по выбору товарищества и кооператива:</a:t>
            </a:r>
          </a:p>
          <a:p>
            <a:pPr marL="114300" indent="457200">
              <a:buNone/>
            </a:pPr>
            <a:r>
              <a:rPr lang="ru-RU" dirty="0"/>
              <a:t>сайт органа исполнительной власти субъекта Российской Федерации, определяемого высшим исполнительным органом государственной власти субъекта Российской Федерации (сайт органа исполнительной власти субъекта Российской Федерации, данным сайтом является сайт Жилищного комитета, расположенный в сети Интернет по адресу: www.gilkom-complex.ru);</a:t>
            </a:r>
          </a:p>
          <a:p>
            <a:pPr marL="114300" indent="457200">
              <a:buNone/>
            </a:pPr>
            <a:r>
              <a:rPr lang="ru-RU" dirty="0"/>
              <a:t>сайт органа местного самоуправления муниципального образования, на территории которого товарищество или кооператив осуществляют свою деятельность (сайт администрации района Санкт-Петербурга);</a:t>
            </a:r>
          </a:p>
          <a:p>
            <a:endParaRPr lang="ru-RU" dirty="0"/>
          </a:p>
        </p:txBody>
      </p:sp>
    </p:spTree>
    <p:extLst>
      <p:ext uri="{BB962C8B-B14F-4D97-AF65-F5344CB8AC3E}">
        <p14:creationId xmlns:p14="http://schemas.microsoft.com/office/powerpoint/2010/main" val="36247370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Товариществами информация раскрывается путем </a:t>
            </a:r>
          </a:p>
        </p:txBody>
      </p:sp>
      <p:sp>
        <p:nvSpPr>
          <p:cNvPr id="3" name="Объект 2"/>
          <p:cNvSpPr>
            <a:spLocks noGrp="1"/>
          </p:cNvSpPr>
          <p:nvPr>
            <p:ph idx="1"/>
          </p:nvPr>
        </p:nvSpPr>
        <p:spPr/>
        <p:txBody>
          <a:bodyPr/>
          <a:lstStyle/>
          <a:p>
            <a:pPr marL="114300" indent="457200">
              <a:buNone/>
            </a:pPr>
            <a:r>
              <a:rPr lang="ru-RU" dirty="0"/>
              <a:t>б) размещения информации на информационных стендах (стойках), расположенных в помещении многоквартирного дома, доступном для всех собственников помещений в доме (далее - информационные стенды);</a:t>
            </a:r>
          </a:p>
          <a:p>
            <a:pPr marL="114300" indent="457200">
              <a:buNone/>
            </a:pPr>
            <a:r>
              <a:rPr lang="ru-RU" dirty="0"/>
              <a:t>в) предоставления информации на основании запросов, поданных в письменном виде, а при наличии технической возможности - также в электронном виде.</a:t>
            </a:r>
          </a:p>
          <a:p>
            <a:endParaRPr lang="ru-RU" dirty="0"/>
          </a:p>
        </p:txBody>
      </p:sp>
    </p:spTree>
    <p:extLst>
      <p:ext uri="{BB962C8B-B14F-4D97-AF65-F5344CB8AC3E}">
        <p14:creationId xmlns:p14="http://schemas.microsoft.com/office/powerpoint/2010/main" val="34502898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Примерный перечень документов ТСН </a:t>
            </a:r>
            <a:r>
              <a:rPr lang="ru-RU" dirty="0" smtClean="0"/>
              <a:t>:</a:t>
            </a:r>
            <a:endParaRPr lang="ru-RU" dirty="0"/>
          </a:p>
        </p:txBody>
      </p:sp>
      <p:sp>
        <p:nvSpPr>
          <p:cNvPr id="3" name="Объект 2"/>
          <p:cNvSpPr>
            <a:spLocks noGrp="1"/>
          </p:cNvSpPr>
          <p:nvPr>
            <p:ph idx="1"/>
          </p:nvPr>
        </p:nvSpPr>
        <p:spPr/>
        <p:txBody>
          <a:bodyPr>
            <a:normAutofit fontScale="92500" lnSpcReduction="20000"/>
          </a:bodyPr>
          <a:lstStyle/>
          <a:p>
            <a:pPr lvl="0"/>
            <a:r>
              <a:rPr lang="ru-RU" dirty="0" smtClean="0"/>
              <a:t>свидетельство </a:t>
            </a:r>
            <a:r>
              <a:rPr lang="ru-RU" dirty="0"/>
              <a:t>о государственной регистрации юридического лица;</a:t>
            </a:r>
          </a:p>
          <a:p>
            <a:pPr lvl="0"/>
            <a:r>
              <a:rPr lang="ru-RU" dirty="0"/>
              <a:t>лист записи в ЕГРЮЛ;</a:t>
            </a:r>
          </a:p>
          <a:p>
            <a:pPr lvl="0"/>
            <a:r>
              <a:rPr lang="ru-RU" dirty="0"/>
              <a:t>выписка из ЕГРЮЛ;</a:t>
            </a:r>
          </a:p>
          <a:p>
            <a:pPr lvl="0"/>
            <a:r>
              <a:rPr lang="ru-RU" dirty="0"/>
              <a:t>устава с отметкой регистрирующего органа;</a:t>
            </a:r>
          </a:p>
          <a:p>
            <a:pPr lvl="0"/>
            <a:r>
              <a:rPr lang="ru-RU" dirty="0"/>
              <a:t>свидетельство о постановке на учет в налоговом органе; </a:t>
            </a:r>
          </a:p>
          <a:p>
            <a:pPr lvl="0"/>
            <a:r>
              <a:rPr lang="ru-RU" dirty="0"/>
              <a:t>временное свидетельство о землепользовании</a:t>
            </a:r>
          </a:p>
          <a:p>
            <a:pPr lvl="0"/>
            <a:r>
              <a:rPr lang="ru-RU" dirty="0"/>
              <a:t>извещение страхователю о внебюджетных фондах: Пенсионный фонд, Фонд социального страхования</a:t>
            </a:r>
          </a:p>
          <a:p>
            <a:pPr lvl="0"/>
            <a:r>
              <a:rPr lang="ru-RU" dirty="0"/>
              <a:t>письмо о присвоении кодов: ОКПО, СОАТО, СООГУ, ОКЭД, ОКОПФ/ОКФС</a:t>
            </a:r>
          </a:p>
          <a:p>
            <a:pPr lvl="0"/>
            <a:r>
              <a:rPr lang="ru-RU" dirty="0"/>
              <a:t>печать, угловой штамп</a:t>
            </a:r>
          </a:p>
          <a:p>
            <a:endParaRPr lang="ru-RU" dirty="0"/>
          </a:p>
        </p:txBody>
      </p:sp>
    </p:spTree>
    <p:extLst>
      <p:ext uri="{BB962C8B-B14F-4D97-AF65-F5344CB8AC3E}">
        <p14:creationId xmlns:p14="http://schemas.microsoft.com/office/powerpoint/2010/main" val="3739466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Примерный перечень документов ТСН :</a:t>
            </a:r>
          </a:p>
        </p:txBody>
      </p:sp>
      <p:sp>
        <p:nvSpPr>
          <p:cNvPr id="3" name="Объект 2"/>
          <p:cNvSpPr>
            <a:spLocks noGrp="1"/>
          </p:cNvSpPr>
          <p:nvPr>
            <p:ph idx="1"/>
          </p:nvPr>
        </p:nvSpPr>
        <p:spPr/>
        <p:txBody>
          <a:bodyPr>
            <a:normAutofit fontScale="92500" lnSpcReduction="20000"/>
          </a:bodyPr>
          <a:lstStyle/>
          <a:p>
            <a:pPr lvl="0"/>
            <a:r>
              <a:rPr lang="ru-RU" dirty="0"/>
              <a:t>паспорт домовладения, технический паспорт дома</a:t>
            </a:r>
          </a:p>
          <a:p>
            <a:pPr lvl="0"/>
            <a:r>
              <a:rPr lang="ru-RU" dirty="0"/>
              <a:t>паспорта на лифты (при наличии в доме лифтов)</a:t>
            </a:r>
          </a:p>
          <a:p>
            <a:pPr lvl="0"/>
            <a:r>
              <a:rPr lang="ru-RU" dirty="0"/>
              <a:t>чековая книжка</a:t>
            </a:r>
          </a:p>
          <a:p>
            <a:pPr lvl="0"/>
            <a:r>
              <a:rPr lang="ru-RU" dirty="0"/>
              <a:t>протоколы общих собраний членов ТСЖ</a:t>
            </a:r>
          </a:p>
          <a:p>
            <a:pPr lvl="0"/>
            <a:r>
              <a:rPr lang="ru-RU" dirty="0"/>
              <a:t>протоколы заседаний Правления ТСЖ</a:t>
            </a:r>
          </a:p>
          <a:p>
            <a:pPr lvl="0"/>
            <a:r>
              <a:rPr lang="ru-RU" dirty="0"/>
              <a:t>техническая документация (схемы внутридомовых инженерных сетей, планировки)</a:t>
            </a:r>
          </a:p>
          <a:p>
            <a:pPr lvl="0"/>
            <a:r>
              <a:rPr lang="ru-RU" dirty="0"/>
              <a:t>договоры на техническое и санитарное обслуживание дома, представление коммунальных и других услуг</a:t>
            </a:r>
          </a:p>
          <a:p>
            <a:pPr lvl="0"/>
            <a:r>
              <a:rPr lang="ru-RU" dirty="0"/>
              <a:t>список членов ТСЖ</a:t>
            </a:r>
          </a:p>
          <a:p>
            <a:pPr lvl="0"/>
            <a:r>
              <a:rPr lang="ru-RU" dirty="0"/>
              <a:t>финансово-бухгалтерские документы</a:t>
            </a:r>
          </a:p>
          <a:p>
            <a:pPr lvl="0"/>
            <a:r>
              <a:rPr lang="ru-RU" dirty="0"/>
              <a:t>переписка ТСЖ, входящая и исходящая</a:t>
            </a:r>
          </a:p>
        </p:txBody>
      </p:sp>
    </p:spTree>
    <p:extLst>
      <p:ext uri="{BB962C8B-B14F-4D97-AF65-F5344CB8AC3E}">
        <p14:creationId xmlns:p14="http://schemas.microsoft.com/office/powerpoint/2010/main" val="14866641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Полномочия органов управления ТСЖ</a:t>
            </a:r>
            <a:endParaRPr lang="ru-RU" dirty="0"/>
          </a:p>
        </p:txBody>
      </p:sp>
      <p:sp>
        <p:nvSpPr>
          <p:cNvPr id="3" name="Объект 2"/>
          <p:cNvSpPr>
            <a:spLocks noGrp="1"/>
          </p:cNvSpPr>
          <p:nvPr>
            <p:ph idx="1"/>
          </p:nvPr>
        </p:nvSpPr>
        <p:spPr/>
        <p:txBody>
          <a:bodyPr>
            <a:normAutofit fontScale="92500" lnSpcReduction="20000"/>
          </a:bodyPr>
          <a:lstStyle/>
          <a:p>
            <a:pPr marL="114300" indent="0">
              <a:buNone/>
            </a:pPr>
            <a:r>
              <a:rPr lang="ru-RU" dirty="0"/>
              <a:t>Компетенции общего собрания изложены в ст. 145 ЖК РФ, к ним относятся:</a:t>
            </a:r>
          </a:p>
          <a:p>
            <a:pPr lvl="0"/>
            <a:r>
              <a:rPr lang="ru-RU" dirty="0"/>
              <a:t>внесение изменений в устав товарищества или утверждение устава товарищества в новой редакции;</a:t>
            </a:r>
          </a:p>
          <a:p>
            <a:pPr lvl="0"/>
            <a:r>
              <a:rPr lang="ru-RU" dirty="0"/>
              <a:t>принятие решений о реорганизации и ликвидации товарищества, назначение ликвидационной комиссии, утверждение промежуточного и окончательного ликвидационных балансов;</a:t>
            </a:r>
          </a:p>
          <a:p>
            <a:pPr lvl="0"/>
            <a:r>
              <a:rPr lang="ru-RU" dirty="0"/>
              <a:t>избрание членов правления товарищества, членов ревизионной комиссии (ревизора) товарищества и в случаях, предусмотренных уставом товарищества, также председателя правления товарищества из числа членов правления товарищества, досрочное прекращение их полномочий;</a:t>
            </a:r>
          </a:p>
          <a:p>
            <a:endParaRPr lang="ru-RU" dirty="0"/>
          </a:p>
        </p:txBody>
      </p:sp>
    </p:spTree>
    <p:extLst>
      <p:ext uri="{BB962C8B-B14F-4D97-AF65-F5344CB8AC3E}">
        <p14:creationId xmlns:p14="http://schemas.microsoft.com/office/powerpoint/2010/main" val="14762828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Компетенции общего </a:t>
            </a:r>
            <a:r>
              <a:rPr lang="ru-RU" dirty="0" smtClean="0"/>
              <a:t>собрания членов ТСН</a:t>
            </a:r>
            <a:endParaRPr lang="ru-RU" dirty="0"/>
          </a:p>
        </p:txBody>
      </p:sp>
      <p:sp>
        <p:nvSpPr>
          <p:cNvPr id="3" name="Объект 2"/>
          <p:cNvSpPr>
            <a:spLocks noGrp="1"/>
          </p:cNvSpPr>
          <p:nvPr>
            <p:ph idx="1"/>
          </p:nvPr>
        </p:nvSpPr>
        <p:spPr/>
        <p:txBody>
          <a:bodyPr/>
          <a:lstStyle/>
          <a:p>
            <a:pPr lvl="0"/>
            <a:r>
              <a:rPr lang="ru-RU" dirty="0"/>
              <a:t>установление размера обязательных платежей и взносов членов товарищества;</a:t>
            </a:r>
          </a:p>
          <a:p>
            <a:pPr lvl="0"/>
            <a:r>
              <a:rPr lang="ru-RU" dirty="0"/>
              <a:t>утверждение порядка образования резервного фонда товарищества, иных специальных фондов товарищества (в том числе фондов на проведение текущего и капитального ремонта общего имущества в многоквартирном доме) и их использования, а также утверждение отчетов об использовании таких фондов;</a:t>
            </a:r>
          </a:p>
          <a:p>
            <a:endParaRPr lang="ru-RU" dirty="0"/>
          </a:p>
        </p:txBody>
      </p:sp>
    </p:spTree>
    <p:extLst>
      <p:ext uri="{BB962C8B-B14F-4D97-AF65-F5344CB8AC3E}">
        <p14:creationId xmlns:p14="http://schemas.microsoft.com/office/powerpoint/2010/main" val="9702204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Компетенции общего собрания членов ТСН</a:t>
            </a:r>
          </a:p>
        </p:txBody>
      </p:sp>
      <p:sp>
        <p:nvSpPr>
          <p:cNvPr id="3" name="Объект 2"/>
          <p:cNvSpPr>
            <a:spLocks noGrp="1"/>
          </p:cNvSpPr>
          <p:nvPr>
            <p:ph idx="1"/>
          </p:nvPr>
        </p:nvSpPr>
        <p:spPr/>
        <p:txBody>
          <a:bodyPr>
            <a:normAutofit lnSpcReduction="10000"/>
          </a:bodyPr>
          <a:lstStyle/>
          <a:p>
            <a:pPr lvl="0"/>
            <a:r>
              <a:rPr lang="ru-RU" dirty="0"/>
              <a:t>принятие решения о получении заемных средств, в том числе банковских кредитов;</a:t>
            </a:r>
          </a:p>
          <a:p>
            <a:pPr lvl="0"/>
            <a:r>
              <a:rPr lang="ru-RU" dirty="0"/>
              <a:t>определение направлений использования дохода от хозяйственной деятельности товарищества;</a:t>
            </a:r>
          </a:p>
          <a:p>
            <a:pPr lvl="0"/>
            <a:r>
              <a:rPr lang="ru-RU" dirty="0"/>
              <a:t>утверждение годового плана содержания и ремонта общего имущества в многоквартирном доме, отчета о выполнении такого плана;</a:t>
            </a:r>
          </a:p>
          <a:p>
            <a:pPr lvl="0"/>
            <a:r>
              <a:rPr lang="ru-RU" dirty="0"/>
              <a:t>утверждение смет доходов и расходов товарищества на год, отчетов об исполнении таких смет, аудиторских заключений (в случае проведения аудиторских проверок</a:t>
            </a:r>
            <a:r>
              <a:rPr lang="ru-RU" dirty="0" smtClean="0"/>
              <a:t>);</a:t>
            </a:r>
            <a:endParaRPr lang="ru-RU" dirty="0"/>
          </a:p>
        </p:txBody>
      </p:sp>
    </p:spTree>
    <p:extLst>
      <p:ext uri="{BB962C8B-B14F-4D97-AF65-F5344CB8AC3E}">
        <p14:creationId xmlns:p14="http://schemas.microsoft.com/office/powerpoint/2010/main" val="22119189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Компетенции общего собрания членов ТСН</a:t>
            </a:r>
          </a:p>
        </p:txBody>
      </p:sp>
      <p:sp>
        <p:nvSpPr>
          <p:cNvPr id="3" name="Объект 2"/>
          <p:cNvSpPr>
            <a:spLocks noGrp="1"/>
          </p:cNvSpPr>
          <p:nvPr>
            <p:ph idx="1"/>
          </p:nvPr>
        </p:nvSpPr>
        <p:spPr/>
        <p:txBody>
          <a:bodyPr>
            <a:normAutofit/>
          </a:bodyPr>
          <a:lstStyle/>
          <a:p>
            <a:pPr lvl="0"/>
            <a:r>
              <a:rPr lang="ru-RU" dirty="0"/>
              <a:t>утверждение годового отчета о деятельности правления товарищества;</a:t>
            </a:r>
          </a:p>
          <a:p>
            <a:pPr lvl="0"/>
            <a:r>
              <a:rPr lang="ru-RU" dirty="0"/>
              <a:t>утверждение заключения ревизионной комиссии (ревизора) товарищества по результатам проверки годовой бухгалтерской (финансовой) отчетности товарищества;</a:t>
            </a:r>
          </a:p>
          <a:p>
            <a:pPr lvl="0"/>
            <a:r>
              <a:rPr lang="ru-RU" dirty="0"/>
              <a:t>рассмотрение жалоб на действия правления товарищества, председателя правления товарищества и ревизионной комиссии (ревизора) товарищества;</a:t>
            </a:r>
          </a:p>
          <a:p>
            <a:endParaRPr lang="ru-RU" dirty="0"/>
          </a:p>
        </p:txBody>
      </p:sp>
    </p:spTree>
    <p:extLst>
      <p:ext uri="{BB962C8B-B14F-4D97-AF65-F5344CB8AC3E}">
        <p14:creationId xmlns:p14="http://schemas.microsoft.com/office/powerpoint/2010/main" val="6970077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Компетенции общего собрания членов ТСН</a:t>
            </a:r>
          </a:p>
        </p:txBody>
      </p:sp>
      <p:sp>
        <p:nvSpPr>
          <p:cNvPr id="3" name="Объект 2"/>
          <p:cNvSpPr>
            <a:spLocks noGrp="1"/>
          </p:cNvSpPr>
          <p:nvPr>
            <p:ph idx="1"/>
          </p:nvPr>
        </p:nvSpPr>
        <p:spPr>
          <a:xfrm>
            <a:off x="457200" y="1752600"/>
            <a:ext cx="8229600" cy="4844752"/>
          </a:xfrm>
        </p:spPr>
        <p:txBody>
          <a:bodyPr>
            <a:normAutofit lnSpcReduction="10000"/>
          </a:bodyPr>
          <a:lstStyle/>
          <a:p>
            <a:pPr lvl="0"/>
            <a:r>
              <a:rPr lang="ru-RU" dirty="0"/>
              <a:t>принятие и изменение по представлению председателя правления товарищества правил внутреннего распорядка товарищества в отношении работников, в обязанности которых входят содержание и ремонт общего имущества в многоквартирном доме, положения об оплате их труда, утверждение иных внутренних документов товарищества, предусмотренных Кодексом, уставом товарищества и решениями общего собрания членов товарищества;</a:t>
            </a:r>
          </a:p>
          <a:p>
            <a:pPr lvl="0"/>
            <a:r>
              <a:rPr lang="ru-RU" dirty="0"/>
              <a:t>определение размера вознаграждения членов правления товарищества, в том числе председателя правления </a:t>
            </a:r>
            <a:r>
              <a:rPr lang="ru-RU" dirty="0" smtClean="0"/>
              <a:t>товарищества</a:t>
            </a:r>
            <a:endParaRPr lang="ru-RU" dirty="0"/>
          </a:p>
          <a:p>
            <a:endParaRPr lang="ru-RU" dirty="0"/>
          </a:p>
        </p:txBody>
      </p:sp>
    </p:spTree>
    <p:extLst>
      <p:ext uri="{BB962C8B-B14F-4D97-AF65-F5344CB8AC3E}">
        <p14:creationId xmlns:p14="http://schemas.microsoft.com/office/powerpoint/2010/main" val="640474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Правление товарищества собственников жилья</a:t>
            </a:r>
            <a:endParaRPr lang="ru-RU" dirty="0"/>
          </a:p>
        </p:txBody>
      </p:sp>
      <p:sp>
        <p:nvSpPr>
          <p:cNvPr id="3" name="Объект 2"/>
          <p:cNvSpPr>
            <a:spLocks noGrp="1"/>
          </p:cNvSpPr>
          <p:nvPr>
            <p:ph idx="1"/>
          </p:nvPr>
        </p:nvSpPr>
        <p:spPr/>
        <p:txBody>
          <a:bodyPr/>
          <a:lstStyle/>
          <a:p>
            <a:r>
              <a:rPr lang="ru-RU" dirty="0" smtClean="0"/>
              <a:t>Общее </a:t>
            </a:r>
            <a:r>
              <a:rPr lang="ru-RU" dirty="0"/>
              <a:t>собрание членов товарищества как высший орган управления </a:t>
            </a:r>
            <a:r>
              <a:rPr lang="ru-RU" b="1" dirty="0"/>
              <a:t>имеет право изъять из компетенции правления</a:t>
            </a:r>
            <a:r>
              <a:rPr lang="ru-RU" dirty="0"/>
              <a:t> (на срок или бессрочно) и самостоятельно решать те или иные вопросы (либо отдельный вопрос), отнесенные к компетенции правления товарищества (см. </a:t>
            </a:r>
            <a:r>
              <a:rPr lang="ru-RU" dirty="0">
                <a:hlinkClick r:id="rId2"/>
              </a:rPr>
              <a:t>ч. 4 ст. 145</a:t>
            </a:r>
            <a:r>
              <a:rPr lang="ru-RU" dirty="0"/>
              <a:t> Кодекса).</a:t>
            </a:r>
          </a:p>
          <a:p>
            <a:endParaRPr lang="ru-RU" dirty="0"/>
          </a:p>
        </p:txBody>
      </p:sp>
    </p:spTree>
    <p:extLst>
      <p:ext uri="{BB962C8B-B14F-4D97-AF65-F5344CB8AC3E}">
        <p14:creationId xmlns:p14="http://schemas.microsoft.com/office/powerpoint/2010/main" val="3695904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Устав товарищества собственников недвижимости</a:t>
            </a:r>
          </a:p>
        </p:txBody>
      </p:sp>
      <p:sp>
        <p:nvSpPr>
          <p:cNvPr id="3" name="Объект 2"/>
          <p:cNvSpPr>
            <a:spLocks noGrp="1"/>
          </p:cNvSpPr>
          <p:nvPr>
            <p:ph idx="1"/>
          </p:nvPr>
        </p:nvSpPr>
        <p:spPr/>
        <p:txBody>
          <a:bodyPr>
            <a:normAutofit lnSpcReduction="10000"/>
          </a:bodyPr>
          <a:lstStyle/>
          <a:p>
            <a:pPr marL="114300" indent="0">
              <a:buNone/>
            </a:pPr>
            <a:r>
              <a:rPr lang="ru-RU" dirty="0" smtClean="0"/>
              <a:t>должен </a:t>
            </a:r>
            <a:r>
              <a:rPr lang="ru-RU" dirty="0"/>
              <a:t>содержать сведения </a:t>
            </a:r>
            <a:r>
              <a:rPr lang="ru-RU" dirty="0" smtClean="0"/>
              <a:t>о:</a:t>
            </a:r>
          </a:p>
          <a:p>
            <a:pPr>
              <a:buFontTx/>
              <a:buChar char="-"/>
            </a:pPr>
            <a:r>
              <a:rPr lang="ru-RU" dirty="0" smtClean="0"/>
              <a:t>его </a:t>
            </a:r>
            <a:r>
              <a:rPr lang="ru-RU" dirty="0"/>
              <a:t>наименовании, включающем слова </a:t>
            </a:r>
            <a:r>
              <a:rPr lang="ru-RU" dirty="0" smtClean="0"/>
              <a:t>«</a:t>
            </a:r>
            <a:r>
              <a:rPr lang="ru-RU" b="1" dirty="0" smtClean="0"/>
              <a:t>товарищество </a:t>
            </a:r>
            <a:r>
              <a:rPr lang="ru-RU" b="1" dirty="0"/>
              <a:t>собственников </a:t>
            </a:r>
            <a:r>
              <a:rPr lang="ru-RU" b="1" dirty="0" smtClean="0"/>
              <a:t>недвижимости»</a:t>
            </a:r>
            <a:r>
              <a:rPr lang="ru-RU" dirty="0" smtClean="0"/>
              <a:t>;</a:t>
            </a:r>
          </a:p>
          <a:p>
            <a:pPr>
              <a:buFontTx/>
              <a:buChar char="-"/>
            </a:pPr>
            <a:r>
              <a:rPr lang="ru-RU" dirty="0" smtClean="0"/>
              <a:t>месте нахождения;</a:t>
            </a:r>
          </a:p>
          <a:p>
            <a:pPr>
              <a:buFontTx/>
              <a:buChar char="-"/>
            </a:pPr>
            <a:r>
              <a:rPr lang="ru-RU" dirty="0" smtClean="0"/>
              <a:t>предмете </a:t>
            </a:r>
            <a:r>
              <a:rPr lang="ru-RU" dirty="0"/>
              <a:t>и целях его </a:t>
            </a:r>
            <a:r>
              <a:rPr lang="ru-RU" dirty="0" smtClean="0"/>
              <a:t>деятельности;</a:t>
            </a:r>
          </a:p>
          <a:p>
            <a:pPr>
              <a:buFontTx/>
              <a:buChar char="-"/>
            </a:pPr>
            <a:r>
              <a:rPr lang="ru-RU" dirty="0" smtClean="0"/>
              <a:t>составе </a:t>
            </a:r>
            <a:r>
              <a:rPr lang="ru-RU" dirty="0"/>
              <a:t>и компетенции органов товарищества и порядке принятия ими решений, в том числе по вопросам, решения по которым принимаются единогласно или квалифицированным большинством </a:t>
            </a:r>
            <a:r>
              <a:rPr lang="ru-RU" dirty="0" smtClean="0"/>
              <a:t>голосов;</a:t>
            </a:r>
          </a:p>
          <a:p>
            <a:pPr>
              <a:buFontTx/>
              <a:buChar char="-"/>
            </a:pPr>
            <a:r>
              <a:rPr lang="ru-RU" dirty="0" smtClean="0"/>
              <a:t>иные </a:t>
            </a:r>
            <a:r>
              <a:rPr lang="ru-RU" dirty="0"/>
              <a:t>сведения, предусмотренные законом.</a:t>
            </a:r>
          </a:p>
        </p:txBody>
      </p:sp>
    </p:spTree>
    <p:extLst>
      <p:ext uri="{BB962C8B-B14F-4D97-AF65-F5344CB8AC3E}">
        <p14:creationId xmlns:p14="http://schemas.microsoft.com/office/powerpoint/2010/main" val="28269343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Правление товарищества собственников жилья</a:t>
            </a:r>
            <a:endParaRPr lang="ru-RU" dirty="0"/>
          </a:p>
        </p:txBody>
      </p:sp>
      <p:sp>
        <p:nvSpPr>
          <p:cNvPr id="3" name="Объект 2"/>
          <p:cNvSpPr>
            <a:spLocks noGrp="1"/>
          </p:cNvSpPr>
          <p:nvPr>
            <p:ph idx="1"/>
          </p:nvPr>
        </p:nvSpPr>
        <p:spPr/>
        <p:txBody>
          <a:bodyPr>
            <a:normAutofit/>
          </a:bodyPr>
          <a:lstStyle/>
          <a:p>
            <a:r>
              <a:rPr lang="ru-RU" dirty="0"/>
              <a:t>это коллегиальный исполнительный орган товарищества, подотчетный общему собранию членов товарищества, который осуществляет руководство текущей деятельностью товарищества. </a:t>
            </a:r>
            <a:endParaRPr lang="ru-RU" dirty="0" smtClean="0"/>
          </a:p>
          <a:p>
            <a:r>
              <a:rPr lang="ru-RU" dirty="0" smtClean="0"/>
              <a:t>Вправе </a:t>
            </a:r>
            <a:r>
              <a:rPr lang="ru-RU" dirty="0"/>
              <a:t>принимать решения </a:t>
            </a:r>
            <a:r>
              <a:rPr lang="ru-RU" b="1" dirty="0"/>
              <a:t>по всем вопросам деятельности товарищества,</a:t>
            </a:r>
            <a:r>
              <a:rPr lang="ru-RU" dirty="0"/>
              <a:t> за исключением вопросов, отнесенных к исключительной компетенции общего собрания собственников помещений в многоквартирном доме.</a:t>
            </a:r>
          </a:p>
        </p:txBody>
      </p:sp>
    </p:spTree>
    <p:extLst>
      <p:ext uri="{BB962C8B-B14F-4D97-AF65-F5344CB8AC3E}">
        <p14:creationId xmlns:p14="http://schemas.microsoft.com/office/powerpoint/2010/main" val="11197768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обязанности </a:t>
            </a:r>
            <a:r>
              <a:rPr lang="ru-RU" dirty="0"/>
              <a:t>правления </a:t>
            </a:r>
            <a:r>
              <a:rPr lang="ru-RU" dirty="0" smtClean="0"/>
              <a:t>:</a:t>
            </a:r>
            <a:endParaRPr lang="ru-RU" dirty="0"/>
          </a:p>
        </p:txBody>
      </p:sp>
      <p:sp>
        <p:nvSpPr>
          <p:cNvPr id="3" name="Объект 2"/>
          <p:cNvSpPr>
            <a:spLocks noGrp="1"/>
          </p:cNvSpPr>
          <p:nvPr>
            <p:ph idx="1"/>
          </p:nvPr>
        </p:nvSpPr>
        <p:spPr/>
        <p:txBody>
          <a:bodyPr>
            <a:normAutofit fontScale="92500"/>
          </a:bodyPr>
          <a:lstStyle/>
          <a:p>
            <a:r>
              <a:rPr lang="ru-RU" dirty="0" smtClean="0"/>
              <a:t>1</a:t>
            </a:r>
            <a:r>
              <a:rPr lang="ru-RU" dirty="0"/>
              <a:t>) соблюдение товариществом законодательства и требований устава товарищества;</a:t>
            </a:r>
          </a:p>
          <a:p>
            <a:r>
              <a:rPr lang="ru-RU" dirty="0"/>
              <a:t>2) контроль за своевременным внесением членами товарищества установленных обязательных платежей и взносов;</a:t>
            </a:r>
          </a:p>
          <a:p>
            <a:r>
              <a:rPr lang="ru-RU" dirty="0"/>
              <a:t>3) составление смет доходов и расходов на соответствующий год товарищества и отчетов о финансовой деятельности, предоставление их общему собранию членов товарищества для утверждения;</a:t>
            </a:r>
          </a:p>
          <a:p>
            <a:r>
              <a:rPr lang="ru-RU" dirty="0"/>
              <a:t>4) управление многоквартирным домом или заключение договоров на управление им;</a:t>
            </a:r>
          </a:p>
          <a:p>
            <a:endParaRPr lang="ru-RU" dirty="0"/>
          </a:p>
        </p:txBody>
      </p:sp>
    </p:spTree>
    <p:extLst>
      <p:ext uri="{BB962C8B-B14F-4D97-AF65-F5344CB8AC3E}">
        <p14:creationId xmlns:p14="http://schemas.microsoft.com/office/powerpoint/2010/main" val="22721873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обязанности правления :</a:t>
            </a:r>
          </a:p>
        </p:txBody>
      </p:sp>
      <p:sp>
        <p:nvSpPr>
          <p:cNvPr id="3" name="Объект 2"/>
          <p:cNvSpPr>
            <a:spLocks noGrp="1"/>
          </p:cNvSpPr>
          <p:nvPr>
            <p:ph idx="1"/>
          </p:nvPr>
        </p:nvSpPr>
        <p:spPr>
          <a:xfrm>
            <a:off x="457200" y="1752600"/>
            <a:ext cx="8229600" cy="4772744"/>
          </a:xfrm>
        </p:spPr>
        <p:txBody>
          <a:bodyPr>
            <a:normAutofit lnSpcReduction="10000"/>
          </a:bodyPr>
          <a:lstStyle/>
          <a:p>
            <a:r>
              <a:rPr lang="ru-RU" dirty="0"/>
              <a:t>5) наем работников для обслуживания многоквартирного дома и увольнение их;</a:t>
            </a:r>
          </a:p>
          <a:p>
            <a:r>
              <a:rPr lang="ru-RU" dirty="0"/>
              <a:t>6) заключение договоров на обслуживание, эксплуатацию и ремонт общего имущества в многоквартирном доме;</a:t>
            </a:r>
          </a:p>
          <a:p>
            <a:r>
              <a:rPr lang="ru-RU" dirty="0"/>
              <a:t>7) ведение реестра членов товарищества, делопроизводства, бухгалтерского учета и бухгалтерской отчетности;</a:t>
            </a:r>
          </a:p>
          <a:p>
            <a:r>
              <a:rPr lang="ru-RU" dirty="0"/>
              <a:t>8) созыв и проведение общего собрания членов товарищества;</a:t>
            </a:r>
          </a:p>
          <a:p>
            <a:r>
              <a:rPr lang="ru-RU" dirty="0"/>
              <a:t>9) выполнение иных вытекающих из устава товарищества собственников жилья обязанностей</a:t>
            </a:r>
            <a:r>
              <a:rPr lang="ru-RU" dirty="0" smtClean="0"/>
              <a:t>.</a:t>
            </a:r>
            <a:endParaRPr lang="ru-RU" dirty="0"/>
          </a:p>
        </p:txBody>
      </p:sp>
    </p:spTree>
    <p:extLst>
      <p:ext uri="{BB962C8B-B14F-4D97-AF65-F5344CB8AC3E}">
        <p14:creationId xmlns:p14="http://schemas.microsoft.com/office/powerpoint/2010/main" val="30457095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Председатель правления товарищества </a:t>
            </a:r>
          </a:p>
        </p:txBody>
      </p:sp>
      <p:sp>
        <p:nvSpPr>
          <p:cNvPr id="3" name="Объект 2"/>
          <p:cNvSpPr>
            <a:spLocks noGrp="1"/>
          </p:cNvSpPr>
          <p:nvPr>
            <p:ph idx="1"/>
          </p:nvPr>
        </p:nvSpPr>
        <p:spPr/>
        <p:txBody>
          <a:bodyPr>
            <a:normAutofit/>
          </a:bodyPr>
          <a:lstStyle/>
          <a:p>
            <a:r>
              <a:rPr lang="ru-RU" dirty="0" smtClean="0"/>
              <a:t>обеспечивает </a:t>
            </a:r>
            <a:r>
              <a:rPr lang="ru-RU" dirty="0"/>
              <a:t>выполнение решений правления, имеет право давать указания и распоряжения всем должностным лицам товарищества, исполнение которых для указанных лиц обязательно.</a:t>
            </a:r>
          </a:p>
          <a:p>
            <a:r>
              <a:rPr lang="ru-RU" dirty="0"/>
              <a:t>Председатель правления действует без доверенности от имени </a:t>
            </a:r>
            <a:r>
              <a:rPr lang="ru-RU" dirty="0" smtClean="0"/>
              <a:t>товарищества.</a:t>
            </a:r>
          </a:p>
        </p:txBody>
      </p:sp>
    </p:spTree>
    <p:extLst>
      <p:ext uri="{BB962C8B-B14F-4D97-AF65-F5344CB8AC3E}">
        <p14:creationId xmlns:p14="http://schemas.microsoft.com/office/powerpoint/2010/main" val="8191017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Председатель правления товарищества</a:t>
            </a:r>
          </a:p>
        </p:txBody>
      </p:sp>
      <p:sp>
        <p:nvSpPr>
          <p:cNvPr id="3" name="Объект 2"/>
          <p:cNvSpPr>
            <a:spLocks noGrp="1"/>
          </p:cNvSpPr>
          <p:nvPr>
            <p:ph idx="1"/>
          </p:nvPr>
        </p:nvSpPr>
        <p:spPr/>
        <p:txBody>
          <a:bodyPr>
            <a:normAutofit fontScale="92500" lnSpcReduction="10000"/>
          </a:bodyPr>
          <a:lstStyle/>
          <a:p>
            <a:r>
              <a:rPr lang="ru-RU" dirty="0" smtClean="0"/>
              <a:t>подписывает </a:t>
            </a:r>
            <a:r>
              <a:rPr lang="ru-RU" dirty="0"/>
              <a:t>платежные документы и совершает </a:t>
            </a:r>
            <a:r>
              <a:rPr lang="ru-RU" dirty="0" smtClean="0"/>
              <a:t>сделки;</a:t>
            </a:r>
          </a:p>
          <a:p>
            <a:r>
              <a:rPr lang="ru-RU" dirty="0" smtClean="0"/>
              <a:t>разрабатывает </a:t>
            </a:r>
            <a:r>
              <a:rPr lang="ru-RU" dirty="0"/>
              <a:t>и выносит на утверждение общего собрания членов товарищества правила внутреннего распорядка товарищества в отношении работников, в обязанности которых входят содержание и ремонт общего имущества в многоквартирном </a:t>
            </a:r>
            <a:r>
              <a:rPr lang="ru-RU" dirty="0" smtClean="0"/>
              <a:t>доме</a:t>
            </a:r>
          </a:p>
          <a:p>
            <a:r>
              <a:rPr lang="ru-RU" dirty="0"/>
              <a:t>разрабатывает и выносит на утверждение общего собрания членов товарищества </a:t>
            </a:r>
            <a:r>
              <a:rPr lang="ru-RU" dirty="0" smtClean="0"/>
              <a:t>положение </a:t>
            </a:r>
            <a:r>
              <a:rPr lang="ru-RU" dirty="0"/>
              <a:t>об оплате их труда, утверждение иных внутренних документов товарищества, предусмотренных ЖК РФ, уставом товарищества и решениями общего собрания членов товарищества. </a:t>
            </a:r>
          </a:p>
        </p:txBody>
      </p:sp>
    </p:spTree>
    <p:extLst>
      <p:ext uri="{BB962C8B-B14F-4D97-AF65-F5344CB8AC3E}">
        <p14:creationId xmlns:p14="http://schemas.microsoft.com/office/powerpoint/2010/main" val="6447830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Ведение бухгалтерского учета</a:t>
            </a:r>
            <a:endParaRPr lang="ru-RU" dirty="0"/>
          </a:p>
        </p:txBody>
      </p:sp>
      <p:sp>
        <p:nvSpPr>
          <p:cNvPr id="3" name="Объект 2"/>
          <p:cNvSpPr>
            <a:spLocks noGrp="1"/>
          </p:cNvSpPr>
          <p:nvPr>
            <p:ph idx="1"/>
          </p:nvPr>
        </p:nvSpPr>
        <p:spPr/>
        <p:txBody>
          <a:bodyPr>
            <a:normAutofit fontScale="92500" lnSpcReduction="20000"/>
          </a:bodyPr>
          <a:lstStyle/>
          <a:p>
            <a:pPr marL="114300" indent="0">
              <a:buNone/>
            </a:pPr>
            <a:r>
              <a:rPr lang="ru-RU" dirty="0"/>
              <a:t>- Федеральный закон от 06.12.2011 N 402-ФЗ "О бухгалтерском учете";</a:t>
            </a:r>
          </a:p>
          <a:p>
            <a:pPr marL="114300" indent="0">
              <a:buNone/>
            </a:pPr>
            <a:r>
              <a:rPr lang="ru-RU" dirty="0"/>
              <a:t>- Положение по ведению бухгалтерского учета и бухгалтерской отчетности в Российской Федерации, утвержденное Приказом Минфина России от 29.07.1998 N 34н;</a:t>
            </a:r>
          </a:p>
          <a:p>
            <a:pPr marL="114300" indent="0">
              <a:buNone/>
            </a:pPr>
            <a:r>
              <a:rPr lang="ru-RU" dirty="0"/>
              <a:t>- отдельные положения по бухгалтерскому учету, регулирующие порядок учета отдельных объектов и </a:t>
            </a:r>
            <a:r>
              <a:rPr lang="ru-RU" dirty="0" smtClean="0"/>
              <a:t>операций (ПБУ);</a:t>
            </a:r>
            <a:endParaRPr lang="ru-RU" dirty="0"/>
          </a:p>
          <a:p>
            <a:pPr marL="114300" indent="0" algn="just">
              <a:buNone/>
            </a:pPr>
            <a:r>
              <a:rPr lang="ru-RU" dirty="0"/>
              <a:t>- План счетов бухгалтерского учета финансово-хозяйственной деятельности организаций и Инструкция по его применению, утвержденные Приказом Минфина России от 31.10.2000 N 94н (далее - План счетов и Инструкция по его применению).</a:t>
            </a:r>
          </a:p>
          <a:p>
            <a:endParaRPr lang="ru-RU" dirty="0"/>
          </a:p>
        </p:txBody>
      </p:sp>
    </p:spTree>
    <p:extLst>
      <p:ext uri="{BB962C8B-B14F-4D97-AF65-F5344CB8AC3E}">
        <p14:creationId xmlns:p14="http://schemas.microsoft.com/office/powerpoint/2010/main" val="39706364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ответственность</a:t>
            </a:r>
            <a:endParaRPr lang="ru-RU" dirty="0"/>
          </a:p>
        </p:txBody>
      </p:sp>
      <p:sp>
        <p:nvSpPr>
          <p:cNvPr id="3" name="Объект 2"/>
          <p:cNvSpPr>
            <a:spLocks noGrp="1"/>
          </p:cNvSpPr>
          <p:nvPr>
            <p:ph idx="1"/>
          </p:nvPr>
        </p:nvSpPr>
        <p:spPr/>
        <p:txBody>
          <a:bodyPr>
            <a:normAutofit/>
          </a:bodyPr>
          <a:lstStyle/>
          <a:p>
            <a:r>
              <a:rPr lang="ru-RU" i="1" dirty="0" smtClean="0"/>
              <a:t> </a:t>
            </a:r>
            <a:r>
              <a:rPr lang="ru-RU" i="1" dirty="0"/>
              <a:t>Грубое нарушение требований к бухгалтерскому учету, в том числе бухгалтерской (финансовой) отчетности, -</a:t>
            </a:r>
            <a:endParaRPr lang="ru-RU" dirty="0"/>
          </a:p>
          <a:p>
            <a:r>
              <a:rPr lang="ru-RU" i="1" dirty="0"/>
              <a:t>влечет наложение административного штрафа на должностных лиц в размере от </a:t>
            </a:r>
            <a:r>
              <a:rPr lang="ru-RU" b="1" i="1" dirty="0"/>
              <a:t>пяти тысяч до десяти тысяч рублей</a:t>
            </a:r>
            <a:r>
              <a:rPr lang="ru-RU" i="1" dirty="0"/>
              <a:t>.</a:t>
            </a:r>
            <a:endParaRPr lang="ru-RU" dirty="0"/>
          </a:p>
          <a:p>
            <a:r>
              <a:rPr lang="ru-RU" i="1" dirty="0" smtClean="0"/>
              <a:t>Повторно - от </a:t>
            </a:r>
            <a:r>
              <a:rPr lang="ru-RU" b="1" i="1" dirty="0"/>
              <a:t>десяти тысяч до двадцати </a:t>
            </a:r>
            <a:r>
              <a:rPr lang="ru-RU" i="1" dirty="0"/>
              <a:t>тысяч рублей или </a:t>
            </a:r>
            <a:r>
              <a:rPr lang="ru-RU" i="1" u="sng" dirty="0"/>
              <a:t>дисквалификацию на срок от одного года до трех лет</a:t>
            </a:r>
            <a:r>
              <a:rPr lang="ru-RU" i="1" dirty="0"/>
              <a:t>.  </a:t>
            </a:r>
            <a:endParaRPr lang="ru-RU" dirty="0"/>
          </a:p>
          <a:p>
            <a:r>
              <a:rPr lang="ru-RU" i="1" dirty="0"/>
              <a:t> </a:t>
            </a:r>
            <a:endParaRPr lang="ru-RU" dirty="0"/>
          </a:p>
          <a:p>
            <a:endParaRPr lang="ru-RU" dirty="0"/>
          </a:p>
        </p:txBody>
      </p:sp>
    </p:spTree>
    <p:extLst>
      <p:ext uri="{BB962C8B-B14F-4D97-AF65-F5344CB8AC3E}">
        <p14:creationId xmlns:p14="http://schemas.microsoft.com/office/powerpoint/2010/main" val="17922326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i="1" dirty="0" smtClean="0"/>
              <a:t>Под грубым нарушением требований к бухгалтерскому учету понимается:</a:t>
            </a:r>
            <a:endParaRPr lang="ru-RU" sz="2800" dirty="0"/>
          </a:p>
        </p:txBody>
      </p:sp>
      <p:sp>
        <p:nvSpPr>
          <p:cNvPr id="3" name="Объект 2"/>
          <p:cNvSpPr>
            <a:spLocks noGrp="1"/>
          </p:cNvSpPr>
          <p:nvPr>
            <p:ph idx="1"/>
          </p:nvPr>
        </p:nvSpPr>
        <p:spPr/>
        <p:txBody>
          <a:bodyPr>
            <a:normAutofit/>
          </a:bodyPr>
          <a:lstStyle/>
          <a:p>
            <a:r>
              <a:rPr lang="ru-RU" i="1" dirty="0" smtClean="0"/>
              <a:t>занижение </a:t>
            </a:r>
            <a:r>
              <a:rPr lang="ru-RU" i="1" dirty="0"/>
              <a:t>сумм начисленных налогов и сборов не менее чем на 10 процентов вследствие искажения данных бухгалтерского учета; </a:t>
            </a:r>
            <a:endParaRPr lang="ru-RU" dirty="0"/>
          </a:p>
          <a:p>
            <a:r>
              <a:rPr lang="ru-RU" i="1" dirty="0"/>
              <a:t>искажение любого показателя бухгалтерской (финансовой) отчетности, выраженного в денежном измерении, не менее чем на 10 процентов; </a:t>
            </a:r>
            <a:endParaRPr lang="ru-RU" dirty="0"/>
          </a:p>
          <a:p>
            <a:r>
              <a:rPr lang="ru-RU" i="1" dirty="0"/>
              <a:t>регистрация не имевшего места факта хозяйственной жизни, мнимого, притворного объекта бухгалтерского учета в регистрах бухгалтерского учета</a:t>
            </a:r>
            <a:r>
              <a:rPr lang="ru-RU" i="1" dirty="0" smtClean="0"/>
              <a:t>;</a:t>
            </a:r>
            <a:endParaRPr lang="ru-RU" dirty="0"/>
          </a:p>
        </p:txBody>
      </p:sp>
    </p:spTree>
    <p:extLst>
      <p:ext uri="{BB962C8B-B14F-4D97-AF65-F5344CB8AC3E}">
        <p14:creationId xmlns:p14="http://schemas.microsoft.com/office/powerpoint/2010/main" val="18309730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r>
              <a:rPr lang="ru-RU" i="1" dirty="0"/>
              <a:t>ведение счетов бухгалтерского учета вне применяемых регистров бухгалтерского учета;</a:t>
            </a:r>
            <a:endParaRPr lang="ru-RU" dirty="0"/>
          </a:p>
          <a:p>
            <a:r>
              <a:rPr lang="ru-RU" i="1" dirty="0"/>
              <a:t>составление бухгалтерской (финансовой) отчетности не на основе данных регистров бухгалтерского учета; </a:t>
            </a:r>
            <a:endParaRPr lang="ru-RU" dirty="0"/>
          </a:p>
          <a:p>
            <a:r>
              <a:rPr lang="ru-RU" i="1" dirty="0"/>
              <a:t>отсутствие у экономического субъекта первичных учетных документов и (или) регистров бухгалтерского учета и (или) бухгалтерской (финансовой) отчетности и (или) аудиторского заключения о бухгалтерской (финансовой) отчетности в течение установленных сроков хранения таких документов.</a:t>
            </a:r>
            <a:endParaRPr lang="ru-RU" dirty="0"/>
          </a:p>
          <a:p>
            <a:endParaRPr lang="ru-RU" dirty="0"/>
          </a:p>
        </p:txBody>
      </p:sp>
    </p:spTree>
    <p:extLst>
      <p:ext uri="{BB962C8B-B14F-4D97-AF65-F5344CB8AC3E}">
        <p14:creationId xmlns:p14="http://schemas.microsoft.com/office/powerpoint/2010/main" val="9791123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при составлении бухгалтерской отчетности некоммерческие организации руководствуются:</a:t>
            </a:r>
          </a:p>
        </p:txBody>
      </p:sp>
      <p:sp>
        <p:nvSpPr>
          <p:cNvPr id="3" name="Объект 2"/>
          <p:cNvSpPr>
            <a:spLocks noGrp="1"/>
          </p:cNvSpPr>
          <p:nvPr>
            <p:ph idx="1"/>
          </p:nvPr>
        </p:nvSpPr>
        <p:spPr/>
        <p:txBody>
          <a:bodyPr>
            <a:normAutofit fontScale="85000" lnSpcReduction="20000"/>
          </a:bodyPr>
          <a:lstStyle/>
          <a:p>
            <a:pPr marL="114300" indent="0">
              <a:buNone/>
            </a:pPr>
            <a:r>
              <a:rPr lang="ru-RU" dirty="0"/>
              <a:t>- законодательством Российской Федерации о бухгалтерском учете;</a:t>
            </a:r>
          </a:p>
          <a:p>
            <a:pPr marL="114300" indent="0">
              <a:buNone/>
            </a:pPr>
            <a:r>
              <a:rPr lang="ru-RU" dirty="0"/>
              <a:t>- Положением по ведению бухгалтерского учета и бухгалтерской отчетности, утвержденным Приказом Минфина России от 29 июля 1998 г. N 34н, в части, не противоречащей Федеральному закону N 402-ФЗ;</a:t>
            </a:r>
          </a:p>
          <a:p>
            <a:pPr marL="114300" indent="0">
              <a:buNone/>
            </a:pPr>
            <a:r>
              <a:rPr lang="ru-RU" dirty="0"/>
              <a:t>- Положением по бухгалтерскому учету "Бухгалтерская отчетность организации" ПБУ 4/99, утвержденным Приказом Минфина России от 6 июля 1999 г. N 43н, в части, не противоречащей Федеральному закону N 402-ФЗ;</a:t>
            </a:r>
          </a:p>
          <a:p>
            <a:pPr marL="114300" indent="0">
              <a:buNone/>
            </a:pPr>
            <a:r>
              <a:rPr lang="ru-RU" dirty="0"/>
              <a:t>- Планом счетов бухгалтерского учета, о котором мы упомянули выше;</a:t>
            </a:r>
          </a:p>
          <a:p>
            <a:pPr marL="114300" indent="0">
              <a:buNone/>
            </a:pPr>
            <a:r>
              <a:rPr lang="ru-RU" dirty="0"/>
              <a:t>- Приказом Минфина России от 2 июля 2010 г. N 66н "О формах бухгалтерской отчетности организаций";</a:t>
            </a:r>
          </a:p>
          <a:p>
            <a:pPr marL="114300" indent="0">
              <a:buNone/>
            </a:pPr>
            <a:r>
              <a:rPr lang="ru-RU" dirty="0"/>
              <a:t>- иными нормативными правовыми актами по бухгалтерскому учету.</a:t>
            </a:r>
          </a:p>
          <a:p>
            <a:endParaRPr lang="ru-RU" dirty="0"/>
          </a:p>
        </p:txBody>
      </p:sp>
    </p:spTree>
    <p:extLst>
      <p:ext uri="{BB962C8B-B14F-4D97-AF65-F5344CB8AC3E}">
        <p14:creationId xmlns:p14="http://schemas.microsoft.com/office/powerpoint/2010/main" val="801957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высший орган ТСН</a:t>
            </a:r>
            <a:endParaRPr lang="ru-RU" dirty="0"/>
          </a:p>
        </p:txBody>
      </p:sp>
      <p:sp>
        <p:nvSpPr>
          <p:cNvPr id="3" name="Объект 2"/>
          <p:cNvSpPr>
            <a:spLocks noGrp="1"/>
          </p:cNvSpPr>
          <p:nvPr>
            <p:ph idx="1"/>
          </p:nvPr>
        </p:nvSpPr>
        <p:spPr/>
        <p:txBody>
          <a:bodyPr/>
          <a:lstStyle/>
          <a:p>
            <a:r>
              <a:rPr lang="ru-RU" dirty="0"/>
              <a:t>В соответствии со ст. 65.3 ГК РФ высшим органом корпорации является общее собрание ее участников. </a:t>
            </a:r>
            <a:endParaRPr lang="ru-RU" dirty="0" smtClean="0"/>
          </a:p>
          <a:p>
            <a:endParaRPr lang="ru-RU" dirty="0"/>
          </a:p>
          <a:p>
            <a:r>
              <a:rPr lang="ru-RU" dirty="0"/>
              <a:t>К</a:t>
            </a:r>
            <a:r>
              <a:rPr lang="ru-RU" dirty="0" smtClean="0"/>
              <a:t> </a:t>
            </a:r>
            <a:r>
              <a:rPr lang="ru-RU" dirty="0"/>
              <a:t>исключительной компетенции высшего органа товарищества собственников недвижимости относится </a:t>
            </a:r>
            <a:r>
              <a:rPr lang="ru-RU" b="1" dirty="0"/>
              <a:t>принятие решений об установлении размера обязательных платежей и взносов членов товарищества</a:t>
            </a:r>
            <a:endParaRPr lang="ru-RU" dirty="0"/>
          </a:p>
        </p:txBody>
      </p:sp>
    </p:spTree>
    <p:extLst>
      <p:ext uri="{BB962C8B-B14F-4D97-AF65-F5344CB8AC3E}">
        <p14:creationId xmlns:p14="http://schemas.microsoft.com/office/powerpoint/2010/main" val="51600556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Отчетность</a:t>
            </a:r>
            <a:endParaRPr lang="ru-RU" dirty="0"/>
          </a:p>
        </p:txBody>
      </p:sp>
      <p:sp>
        <p:nvSpPr>
          <p:cNvPr id="3" name="Объект 2"/>
          <p:cNvSpPr>
            <a:spLocks noGrp="1"/>
          </p:cNvSpPr>
          <p:nvPr>
            <p:ph idx="1"/>
          </p:nvPr>
        </p:nvSpPr>
        <p:spPr/>
        <p:txBody>
          <a:bodyPr>
            <a:normAutofit/>
          </a:bodyPr>
          <a:lstStyle/>
          <a:p>
            <a:r>
              <a:rPr lang="ru-RU" dirty="0" smtClean="0"/>
              <a:t>бухгалтерский баланс</a:t>
            </a:r>
          </a:p>
          <a:p>
            <a:r>
              <a:rPr lang="ru-RU" dirty="0" smtClean="0"/>
              <a:t>отчет </a:t>
            </a:r>
            <a:r>
              <a:rPr lang="ru-RU" dirty="0"/>
              <a:t>о целевом использовании средств.</a:t>
            </a:r>
          </a:p>
          <a:p>
            <a:pPr marL="114300" indent="0">
              <a:buNone/>
            </a:pPr>
            <a:r>
              <a:rPr lang="ru-RU" dirty="0" smtClean="0"/>
              <a:t>ТСЖ вправе </a:t>
            </a:r>
            <a:r>
              <a:rPr lang="ru-RU" dirty="0"/>
              <a:t>вести упрощенную бухгалтерскую (финансовую) отчетность. </a:t>
            </a:r>
            <a:endParaRPr lang="ru-RU" dirty="0" smtClean="0"/>
          </a:p>
          <a:p>
            <a:pPr marL="114300" indent="0">
              <a:buNone/>
            </a:pPr>
            <a:r>
              <a:rPr lang="ru-RU" dirty="0" smtClean="0"/>
              <a:t>Фомы </a:t>
            </a:r>
            <a:r>
              <a:rPr lang="ru-RU" dirty="0"/>
              <a:t>такой отчётности утверждены Приказом Минфина России от 02.07.2010 N 66н (ред. от 06.04.2015) "О формах бухгалтерской отчетности организаций".</a:t>
            </a:r>
          </a:p>
          <a:p>
            <a:endParaRPr lang="ru-RU" dirty="0"/>
          </a:p>
        </p:txBody>
      </p:sp>
    </p:spTree>
    <p:extLst>
      <p:ext uri="{BB962C8B-B14F-4D97-AF65-F5344CB8AC3E}">
        <p14:creationId xmlns:p14="http://schemas.microsoft.com/office/powerpoint/2010/main" val="15169406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a:t>Целевые поступления, не учитываемые в доходах по УСН при наличии раздельного учета</a:t>
            </a:r>
          </a:p>
        </p:txBody>
      </p:sp>
      <p:sp>
        <p:nvSpPr>
          <p:cNvPr id="3" name="Объект 2"/>
          <p:cNvSpPr>
            <a:spLocks noGrp="1"/>
          </p:cNvSpPr>
          <p:nvPr>
            <p:ph idx="1"/>
          </p:nvPr>
        </p:nvSpPr>
        <p:spPr/>
        <p:txBody>
          <a:bodyPr>
            <a:normAutofit fontScale="85000" lnSpcReduction="10000"/>
          </a:bodyPr>
          <a:lstStyle/>
          <a:p>
            <a:r>
              <a:rPr lang="ru-RU" dirty="0"/>
              <a:t>1. Деньги от собственников квартир (независимо от членства в ТСЖ), полученные для проведения ремонта, капитального ремонта общего имущества </a:t>
            </a:r>
            <a:r>
              <a:rPr lang="ru-RU" dirty="0" smtClean="0"/>
              <a:t>(</a:t>
            </a:r>
            <a:r>
              <a:rPr lang="ru-RU" dirty="0"/>
              <a:t>например, лестничные площадки, лифты, коридоры, чердаки)</a:t>
            </a:r>
          </a:p>
          <a:p>
            <a:r>
              <a:rPr lang="ru-RU" dirty="0"/>
              <a:t>2. Средства, полученные ТСЖ из бюджета на проведение капитального ремонта дома и общего </a:t>
            </a:r>
            <a:r>
              <a:rPr lang="ru-RU" dirty="0" smtClean="0"/>
              <a:t>имущества</a:t>
            </a:r>
            <a:endParaRPr lang="ru-RU" dirty="0"/>
          </a:p>
          <a:p>
            <a:r>
              <a:rPr lang="ru-RU" dirty="0"/>
              <a:t>3. Вступительные, членские и паевые </a:t>
            </a:r>
            <a:r>
              <a:rPr lang="ru-RU" dirty="0" smtClean="0"/>
              <a:t>взносы</a:t>
            </a:r>
            <a:endParaRPr lang="ru-RU" dirty="0"/>
          </a:p>
          <a:p>
            <a:r>
              <a:rPr lang="ru-RU" dirty="0"/>
              <a:t>4. </a:t>
            </a:r>
            <a:r>
              <a:rPr lang="ru-RU" dirty="0" smtClean="0"/>
              <a:t>Пожертвования</a:t>
            </a:r>
            <a:endParaRPr lang="ru-RU" dirty="0"/>
          </a:p>
          <a:p>
            <a:r>
              <a:rPr lang="ru-RU" dirty="0"/>
              <a:t>5. Безвозмездно выполненные любой другой организацией (предпринимателем) работы или </a:t>
            </a:r>
            <a:r>
              <a:rPr lang="ru-RU" dirty="0" smtClean="0"/>
              <a:t>услуги</a:t>
            </a:r>
            <a:endParaRPr lang="ru-RU" dirty="0"/>
          </a:p>
          <a:p>
            <a:r>
              <a:rPr lang="ru-RU" dirty="0"/>
              <a:t>6. Отчисления в специальный резерв на проведение ремонта, капитального ремонта общего имущества, полученные от членов </a:t>
            </a:r>
            <a:r>
              <a:rPr lang="ru-RU" dirty="0" smtClean="0"/>
              <a:t>ТСЖ</a:t>
            </a:r>
            <a:endParaRPr lang="ru-RU" dirty="0"/>
          </a:p>
        </p:txBody>
      </p:sp>
    </p:spTree>
    <p:extLst>
      <p:ext uri="{BB962C8B-B14F-4D97-AF65-F5344CB8AC3E}">
        <p14:creationId xmlns:p14="http://schemas.microsoft.com/office/powerpoint/2010/main" val="163963696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учетные регистры</a:t>
            </a:r>
            <a:endParaRPr lang="ru-RU" dirty="0"/>
          </a:p>
        </p:txBody>
      </p:sp>
      <p:sp>
        <p:nvSpPr>
          <p:cNvPr id="3" name="Объект 2"/>
          <p:cNvSpPr>
            <a:spLocks noGrp="1"/>
          </p:cNvSpPr>
          <p:nvPr>
            <p:ph idx="1"/>
          </p:nvPr>
        </p:nvSpPr>
        <p:spPr/>
        <p:txBody>
          <a:bodyPr/>
          <a:lstStyle/>
          <a:p>
            <a:r>
              <a:rPr lang="ru-RU" dirty="0"/>
              <a:t>письмо Минфина России от 13.03.2006 № 03-11-04/2/59</a:t>
            </a:r>
            <a:endParaRPr lang="ru-RU" dirty="0" smtClean="0"/>
          </a:p>
          <a:p>
            <a:r>
              <a:rPr lang="ru-RU" dirty="0" smtClean="0"/>
              <a:t>рекомендации </a:t>
            </a:r>
            <a:r>
              <a:rPr lang="ru-RU" dirty="0"/>
              <a:t>МНС России от 27.12.2001 «Система налогового учета, рекомендуемая МНС России для исчисления прибыли в соответствии с нормами </a:t>
            </a:r>
            <a:r>
              <a:rPr lang="ru-RU" u="sng" dirty="0"/>
              <a:t>главы 25</a:t>
            </a:r>
            <a:r>
              <a:rPr lang="ru-RU" dirty="0"/>
              <a:t> Налогового кодекса Российской Федерации».</a:t>
            </a:r>
          </a:p>
        </p:txBody>
      </p:sp>
    </p:spTree>
    <p:extLst>
      <p:ext uri="{BB962C8B-B14F-4D97-AF65-F5344CB8AC3E}">
        <p14:creationId xmlns:p14="http://schemas.microsoft.com/office/powerpoint/2010/main" val="5363758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a:t>Обязательные платежи, вступительные и иные взносы членов ТСЖ, суммы поступившего бюджетного финансирования</a:t>
            </a:r>
          </a:p>
        </p:txBody>
      </p:sp>
      <p:sp>
        <p:nvSpPr>
          <p:cNvPr id="3" name="Объект 2"/>
          <p:cNvSpPr>
            <a:spLocks noGrp="1"/>
          </p:cNvSpPr>
          <p:nvPr>
            <p:ph idx="1"/>
          </p:nvPr>
        </p:nvSpPr>
        <p:spPr/>
        <p:txBody>
          <a:bodyPr/>
          <a:lstStyle/>
          <a:p>
            <a:r>
              <a:rPr lang="ru-RU" dirty="0"/>
              <a:t>Планом счетов для учета средств целевого финансирования предназначен балансовый счет 86 "Целевое финансирование". Причем Инструкцией к счету 86 "Целевое финансирование" определено, что он предназначен для обобщения информации о движении средств, предназначенных для осуществления мероприятий целевого назначения, средств, поступивших от других организаций и лиц, бюджетных средств и других.</a:t>
            </a:r>
          </a:p>
          <a:p>
            <a:endParaRPr lang="ru-RU" dirty="0"/>
          </a:p>
        </p:txBody>
      </p:sp>
    </p:spTree>
    <p:extLst>
      <p:ext uri="{BB962C8B-B14F-4D97-AF65-F5344CB8AC3E}">
        <p14:creationId xmlns:p14="http://schemas.microsoft.com/office/powerpoint/2010/main" val="36961525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a:t>Обязательные платежи, вступительные и иные взносы членов ТСЖ, суммы поступившего бюджетного финансирования</a:t>
            </a:r>
          </a:p>
        </p:txBody>
      </p:sp>
      <p:sp>
        <p:nvSpPr>
          <p:cNvPr id="3" name="Объект 2"/>
          <p:cNvSpPr>
            <a:spLocks noGrp="1"/>
          </p:cNvSpPr>
          <p:nvPr>
            <p:ph idx="1"/>
          </p:nvPr>
        </p:nvSpPr>
        <p:spPr/>
        <p:txBody>
          <a:bodyPr>
            <a:normAutofit lnSpcReduction="10000"/>
          </a:bodyPr>
          <a:lstStyle/>
          <a:p>
            <a:r>
              <a:rPr lang="ru-RU" dirty="0"/>
              <a:t>К счету, на котором учитывается целевое финансирование, можно открыть следующие </a:t>
            </a:r>
            <a:r>
              <a:rPr lang="ru-RU" dirty="0" err="1"/>
              <a:t>субсчета</a:t>
            </a:r>
            <a:r>
              <a:rPr lang="ru-RU" dirty="0"/>
              <a:t>:</a:t>
            </a:r>
          </a:p>
          <a:p>
            <a:r>
              <a:rPr lang="ru-RU" dirty="0" smtClean="0"/>
              <a:t>86/1 «Членские </a:t>
            </a:r>
            <a:r>
              <a:rPr lang="ru-RU" dirty="0"/>
              <a:t>взносы в ТСЖ»;</a:t>
            </a:r>
          </a:p>
          <a:p>
            <a:r>
              <a:rPr lang="ru-RU" dirty="0" smtClean="0"/>
              <a:t>86/2 «Дотации </a:t>
            </a:r>
            <a:r>
              <a:rPr lang="ru-RU" dirty="0"/>
              <a:t>из бюджета на капитальный ремонт»;</a:t>
            </a:r>
          </a:p>
          <a:p>
            <a:r>
              <a:rPr lang="ru-RU" dirty="0" smtClean="0"/>
              <a:t>86/3 «Финансирование </a:t>
            </a:r>
            <a:r>
              <a:rPr lang="ru-RU" dirty="0"/>
              <a:t>капитального ремонта собственниками жилья»;</a:t>
            </a:r>
          </a:p>
          <a:p>
            <a:r>
              <a:rPr lang="ru-RU" dirty="0" smtClean="0"/>
              <a:t>86/4 «Поступления </a:t>
            </a:r>
            <a:r>
              <a:rPr lang="ru-RU" dirty="0"/>
              <a:t>на текущий ремонт общего имущества»;</a:t>
            </a:r>
          </a:p>
          <a:p>
            <a:r>
              <a:rPr lang="ru-RU" dirty="0" smtClean="0"/>
              <a:t>86/5 «Прочие </a:t>
            </a:r>
            <a:r>
              <a:rPr lang="ru-RU" dirty="0"/>
              <a:t>целевые поступления».</a:t>
            </a:r>
          </a:p>
        </p:txBody>
      </p:sp>
    </p:spTree>
    <p:extLst>
      <p:ext uri="{BB962C8B-B14F-4D97-AF65-F5344CB8AC3E}">
        <p14:creationId xmlns:p14="http://schemas.microsoft.com/office/powerpoint/2010/main" val="158009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a:t>Обязательные платежи, вступительные и иные взносы членов ТСЖ, суммы поступившего бюджетного финансирования</a:t>
            </a:r>
          </a:p>
        </p:txBody>
      </p:sp>
      <p:sp>
        <p:nvSpPr>
          <p:cNvPr id="3" name="Объект 2"/>
          <p:cNvSpPr>
            <a:spLocks noGrp="1"/>
          </p:cNvSpPr>
          <p:nvPr>
            <p:ph idx="1"/>
          </p:nvPr>
        </p:nvSpPr>
        <p:spPr/>
        <p:txBody>
          <a:bodyPr>
            <a:normAutofit fontScale="92500"/>
          </a:bodyPr>
          <a:lstStyle/>
          <a:p>
            <a:r>
              <a:rPr lang="ru-RU" dirty="0"/>
              <a:t>Поступившие от членов ТСЖ средства отражаются записью по дебету счетов 50 "Касса", 51 "Расчетные счета" в корреспонденции с кредитом счета 76 "Расчеты с разными дебиторами и кредиторами".</a:t>
            </a:r>
          </a:p>
          <a:p>
            <a:r>
              <a:rPr lang="ru-RU" dirty="0"/>
              <a:t>Средства бюджетного финансирования на компенсацию квартплаты отражаются по кредиту счета 86 "Целевое финансирование" в корреспонденции со счетом 76 "Расчеты с разными дебиторами и кредиторами". При получении таких средств из бюджета следует сделать запись по дебету счета 51 "Расчетные счета" и кредиту счета 76 "Расчеты с разными дебиторами и кредиторами".</a:t>
            </a:r>
          </a:p>
        </p:txBody>
      </p:sp>
    </p:spTree>
    <p:extLst>
      <p:ext uri="{BB962C8B-B14F-4D97-AF65-F5344CB8AC3E}">
        <p14:creationId xmlns:p14="http://schemas.microsoft.com/office/powerpoint/2010/main" val="416131891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dirty="0"/>
              <a:t>Поступление целевых средств отражайте в учете в зависимости от источника их покрытия</a:t>
            </a:r>
            <a:r>
              <a:rPr lang="ru-RU" sz="2400" dirty="0" smtClean="0"/>
              <a:t>:</a:t>
            </a:r>
            <a:endParaRPr lang="ru-RU" sz="2400" dirty="0"/>
          </a:p>
        </p:txBody>
      </p:sp>
      <p:sp>
        <p:nvSpPr>
          <p:cNvPr id="3" name="Объект 2"/>
          <p:cNvSpPr>
            <a:spLocks noGrp="1"/>
          </p:cNvSpPr>
          <p:nvPr>
            <p:ph idx="1"/>
          </p:nvPr>
        </p:nvSpPr>
        <p:spPr/>
        <p:txBody>
          <a:bodyPr>
            <a:normAutofit fontScale="85000" lnSpcReduction="10000"/>
          </a:bodyPr>
          <a:lstStyle/>
          <a:p>
            <a:r>
              <a:rPr lang="ru-RU" b="1" dirty="0" smtClean="0"/>
              <a:t>Дебет </a:t>
            </a:r>
            <a:r>
              <a:rPr lang="ru-RU" b="1" dirty="0"/>
              <a:t>76 Кредит 86 </a:t>
            </a:r>
            <a:r>
              <a:rPr lang="ru-RU" dirty="0"/>
              <a:t>– отражена задолженность по поступлению целевых средств из бюджета, от собственников (нанимателей) помещений;</a:t>
            </a:r>
          </a:p>
          <a:p>
            <a:r>
              <a:rPr lang="ru-RU" b="1" dirty="0"/>
              <a:t>Дебет 99 Кредит 86 </a:t>
            </a:r>
            <a:r>
              <a:rPr lang="ru-RU" dirty="0"/>
              <a:t>– отражено поступление целевых средств за счет прибыли от предпринимательской деятельности после налогообложения.</a:t>
            </a:r>
          </a:p>
          <a:p>
            <a:r>
              <a:rPr lang="ru-RU" dirty="0"/>
              <a:t>Расходование целевых средств отражайте проводкой:</a:t>
            </a:r>
          </a:p>
          <a:p>
            <a:r>
              <a:rPr lang="ru-RU" b="1" dirty="0"/>
              <a:t>Дебет 86 Кредит 20 (26) </a:t>
            </a:r>
            <a:r>
              <a:rPr lang="ru-RU" dirty="0"/>
              <a:t>– отражено расходование целевых средств на производственные (общехозяйственные) расходы;</a:t>
            </a:r>
          </a:p>
          <a:p>
            <a:r>
              <a:rPr lang="ru-RU" b="1" dirty="0"/>
              <a:t>Дебет 86 Кредит 83 «Фонд недвижимого и особо ценного движимого имущества» </a:t>
            </a:r>
            <a:r>
              <a:rPr lang="ru-RU" dirty="0"/>
              <a:t>– отражено расходование целевых средств на создание основного средства (на момент ввода в эксплуатацию).</a:t>
            </a:r>
          </a:p>
          <a:p>
            <a:endParaRPr lang="ru-RU" dirty="0"/>
          </a:p>
        </p:txBody>
      </p:sp>
    </p:spTree>
    <p:extLst>
      <p:ext uri="{BB962C8B-B14F-4D97-AF65-F5344CB8AC3E}">
        <p14:creationId xmlns:p14="http://schemas.microsoft.com/office/powerpoint/2010/main" val="92110281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10000"/>
          </a:bodyPr>
          <a:lstStyle/>
          <a:p>
            <a:r>
              <a:rPr lang="ru-RU" dirty="0"/>
              <a:t>1 августа 2015 года товарищество получило 700 000 руб. на капитальный ремонт общего имущества из местного бюджета. 6 октября </a:t>
            </a:r>
            <a:r>
              <a:rPr lang="ru-RU" dirty="0" smtClean="0"/>
              <a:t>2015 </a:t>
            </a:r>
            <a:r>
              <a:rPr lang="ru-RU" dirty="0"/>
              <a:t>года ТСЖ подписало с подрядной организацией акт выполненных работ и в тот же день перечислило на ее счет всю сумму.</a:t>
            </a:r>
          </a:p>
          <a:p>
            <a:r>
              <a:rPr lang="ru-RU" dirty="0" smtClean="0"/>
              <a:t>1 </a:t>
            </a:r>
            <a:r>
              <a:rPr lang="ru-RU" dirty="0"/>
              <a:t>августа</a:t>
            </a:r>
          </a:p>
          <a:p>
            <a:pPr marL="114300" indent="0">
              <a:buNone/>
            </a:pPr>
            <a:r>
              <a:rPr lang="ru-RU" b="1" dirty="0"/>
              <a:t>ДЕБЕТ 51 КРЕДИТ 76 </a:t>
            </a:r>
            <a:r>
              <a:rPr lang="ru-RU" b="1" dirty="0" err="1"/>
              <a:t>субсчет</a:t>
            </a:r>
            <a:r>
              <a:rPr lang="ru-RU" b="1" dirty="0"/>
              <a:t> «Расчеты с бюджетом»</a:t>
            </a:r>
            <a:endParaRPr lang="ru-RU" dirty="0"/>
          </a:p>
          <a:p>
            <a:pPr marL="114300" indent="0">
              <a:buNone/>
            </a:pPr>
            <a:r>
              <a:rPr lang="ru-RU" dirty="0"/>
              <a:t>— 700 000 руб. — получены на расчетный счет средства из бюджета;</a:t>
            </a:r>
          </a:p>
          <a:p>
            <a:pPr marL="114300" indent="0">
              <a:buNone/>
            </a:pPr>
            <a:r>
              <a:rPr lang="ru-RU" b="1" dirty="0"/>
              <a:t>ДЕБЕТ 76 </a:t>
            </a:r>
            <a:r>
              <a:rPr lang="ru-RU" b="1" dirty="0" err="1"/>
              <a:t>субсчет</a:t>
            </a:r>
            <a:r>
              <a:rPr lang="ru-RU" b="1" dirty="0"/>
              <a:t> «Расчеты с бюджетом»</a:t>
            </a:r>
            <a:endParaRPr lang="ru-RU" dirty="0"/>
          </a:p>
          <a:p>
            <a:pPr marL="114300" indent="0">
              <a:buNone/>
            </a:pPr>
            <a:r>
              <a:rPr lang="ru-RU" b="1" dirty="0"/>
              <a:t>КРЕДИТ 86 </a:t>
            </a:r>
            <a:r>
              <a:rPr lang="ru-RU" b="1" dirty="0" err="1"/>
              <a:t>субсчет</a:t>
            </a:r>
            <a:r>
              <a:rPr lang="ru-RU" b="1" dirty="0"/>
              <a:t> «Дотации из местного бюджета на капитальный ремонт»</a:t>
            </a:r>
            <a:endParaRPr lang="ru-RU" dirty="0"/>
          </a:p>
          <a:p>
            <a:pPr marL="114300" indent="0">
              <a:buNone/>
            </a:pPr>
            <a:r>
              <a:rPr lang="ru-RU" dirty="0"/>
              <a:t>— 700 000 руб. — средства на ремонт признаны целевыми;</a:t>
            </a:r>
          </a:p>
          <a:p>
            <a:endParaRPr lang="ru-RU" dirty="0"/>
          </a:p>
        </p:txBody>
      </p:sp>
    </p:spTree>
    <p:extLst>
      <p:ext uri="{BB962C8B-B14F-4D97-AF65-F5344CB8AC3E}">
        <p14:creationId xmlns:p14="http://schemas.microsoft.com/office/powerpoint/2010/main" val="68519815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114300" indent="0">
              <a:buNone/>
            </a:pPr>
            <a:r>
              <a:rPr lang="ru-RU" dirty="0"/>
              <a:t>6 октября</a:t>
            </a:r>
          </a:p>
          <a:p>
            <a:pPr marL="114300" indent="0">
              <a:buNone/>
            </a:pPr>
            <a:r>
              <a:rPr lang="ru-RU" b="1" dirty="0"/>
              <a:t>ДЕБЕТ 20 КРЕДИТ 60</a:t>
            </a:r>
            <a:endParaRPr lang="ru-RU" dirty="0"/>
          </a:p>
          <a:p>
            <a:pPr marL="114300" indent="0">
              <a:buNone/>
            </a:pPr>
            <a:r>
              <a:rPr lang="ru-RU" dirty="0"/>
              <a:t>— 700 000 руб. — учтена стоимость работ по капитальному ремонту дома;</a:t>
            </a:r>
          </a:p>
          <a:p>
            <a:pPr marL="114300" indent="0">
              <a:buNone/>
            </a:pPr>
            <a:r>
              <a:rPr lang="ru-RU" b="1" dirty="0"/>
              <a:t>ДЕБЕТ 86 </a:t>
            </a:r>
            <a:r>
              <a:rPr lang="ru-RU" b="1" dirty="0" err="1"/>
              <a:t>субсчет</a:t>
            </a:r>
            <a:r>
              <a:rPr lang="ru-RU" b="1" dirty="0"/>
              <a:t> «Дотации из </a:t>
            </a:r>
            <a:r>
              <a:rPr lang="ru-RU" b="1" dirty="0" smtClean="0"/>
              <a:t>бюджета </a:t>
            </a:r>
            <a:r>
              <a:rPr lang="ru-RU" b="1" dirty="0"/>
              <a:t>на капитальный ремонт» КРЕДИТ 20</a:t>
            </a:r>
            <a:endParaRPr lang="ru-RU" dirty="0"/>
          </a:p>
          <a:p>
            <a:pPr marL="114300" indent="0">
              <a:buNone/>
            </a:pPr>
            <a:r>
              <a:rPr lang="ru-RU" dirty="0"/>
              <a:t>— 700 000 руб. — отражено расходование целевых средств на работы по капитальному ремонту;</a:t>
            </a:r>
          </a:p>
          <a:p>
            <a:pPr marL="114300" indent="0">
              <a:buNone/>
            </a:pPr>
            <a:r>
              <a:rPr lang="ru-RU" b="1" dirty="0"/>
              <a:t>ДЕБЕТ 60 КРЕДИТ 51</a:t>
            </a:r>
            <a:endParaRPr lang="ru-RU" dirty="0"/>
          </a:p>
          <a:p>
            <a:pPr marL="114300" indent="0">
              <a:buNone/>
            </a:pPr>
            <a:r>
              <a:rPr lang="ru-RU" dirty="0"/>
              <a:t>— 700 000 руб. — перечислена оплата подрядчику</a:t>
            </a:r>
          </a:p>
        </p:txBody>
      </p:sp>
    </p:spTree>
    <p:extLst>
      <p:ext uri="{BB962C8B-B14F-4D97-AF65-F5344CB8AC3E}">
        <p14:creationId xmlns:p14="http://schemas.microsoft.com/office/powerpoint/2010/main" val="42391403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114300" indent="0" algn="ctr">
              <a:buNone/>
            </a:pPr>
            <a:r>
              <a:rPr lang="ru-RU" dirty="0"/>
              <a:t>В Книге учета доходов и расходов </a:t>
            </a:r>
            <a:endParaRPr lang="ru-RU" dirty="0" smtClean="0"/>
          </a:p>
          <a:p>
            <a:pPr marL="114300" indent="0" algn="ctr">
              <a:buNone/>
            </a:pPr>
            <a:r>
              <a:rPr lang="ru-RU" dirty="0" smtClean="0"/>
              <a:t>сумму </a:t>
            </a:r>
            <a:r>
              <a:rPr lang="ru-RU" dirty="0"/>
              <a:t>денежных поступлений и трат </a:t>
            </a:r>
            <a:r>
              <a:rPr lang="ru-RU" b="1" dirty="0"/>
              <a:t>не </a:t>
            </a:r>
            <a:r>
              <a:rPr lang="ru-RU" b="1" dirty="0" smtClean="0"/>
              <a:t>отражают!!! - это</a:t>
            </a:r>
            <a:r>
              <a:rPr lang="ru-RU" dirty="0" smtClean="0"/>
              <a:t> </a:t>
            </a:r>
            <a:r>
              <a:rPr lang="ru-RU" dirty="0"/>
              <a:t>целевые средства не влияют на расчет налога по УСН (</a:t>
            </a:r>
            <a:r>
              <a:rPr lang="ru-RU" u="sng" dirty="0"/>
              <a:t>подп. 1 п. 1.1 ст. 346.15</a:t>
            </a:r>
            <a:r>
              <a:rPr lang="ru-RU" dirty="0"/>
              <a:t> и </a:t>
            </a:r>
            <a:r>
              <a:rPr lang="ru-RU" u="sng" dirty="0"/>
              <a:t>подп. 14 п. 1 ст. 251</a:t>
            </a:r>
            <a:r>
              <a:rPr lang="ru-RU" dirty="0"/>
              <a:t> НК РФ).</a:t>
            </a:r>
          </a:p>
        </p:txBody>
      </p:sp>
    </p:spTree>
    <p:extLst>
      <p:ext uri="{BB962C8B-B14F-4D97-AF65-F5344CB8AC3E}">
        <p14:creationId xmlns:p14="http://schemas.microsoft.com/office/powerpoint/2010/main" val="2104616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Исполнительные органы</a:t>
            </a:r>
            <a:endParaRPr lang="ru-RU" dirty="0"/>
          </a:p>
        </p:txBody>
      </p:sp>
      <p:sp>
        <p:nvSpPr>
          <p:cNvPr id="3" name="Объект 2"/>
          <p:cNvSpPr>
            <a:spLocks noGrp="1"/>
          </p:cNvSpPr>
          <p:nvPr>
            <p:ph idx="1"/>
          </p:nvPr>
        </p:nvSpPr>
        <p:spPr/>
        <p:txBody>
          <a:bodyPr/>
          <a:lstStyle/>
          <a:p>
            <a:pPr marL="114300" indent="0">
              <a:buNone/>
            </a:pPr>
            <a:endParaRPr lang="ru-RU" dirty="0"/>
          </a:p>
          <a:p>
            <a:pPr marL="114300" indent="0" algn="just">
              <a:buNone/>
            </a:pPr>
            <a:r>
              <a:rPr lang="ru-RU" dirty="0"/>
              <a:t>В товариществе собственников недвижимости создаются </a:t>
            </a:r>
            <a:r>
              <a:rPr lang="ru-RU" b="1" dirty="0"/>
              <a:t>единоличный исполнительный орган (председатель)</a:t>
            </a:r>
            <a:r>
              <a:rPr lang="ru-RU" dirty="0"/>
              <a:t> и постоянно действующий коллегиальный исполнительный орган (</a:t>
            </a:r>
            <a:r>
              <a:rPr lang="ru-RU" b="1" dirty="0"/>
              <a:t>правление</a:t>
            </a:r>
            <a:r>
              <a:rPr lang="ru-RU" dirty="0"/>
              <a:t>).</a:t>
            </a:r>
          </a:p>
        </p:txBody>
      </p:sp>
    </p:spTree>
    <p:extLst>
      <p:ext uri="{BB962C8B-B14F-4D97-AF65-F5344CB8AC3E}">
        <p14:creationId xmlns:p14="http://schemas.microsoft.com/office/powerpoint/2010/main" val="18812426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Учет коммунальных платежей</a:t>
            </a:r>
          </a:p>
        </p:txBody>
      </p:sp>
      <p:sp>
        <p:nvSpPr>
          <p:cNvPr id="3" name="Объект 2"/>
          <p:cNvSpPr>
            <a:spLocks noGrp="1"/>
          </p:cNvSpPr>
          <p:nvPr>
            <p:ph idx="1"/>
          </p:nvPr>
        </p:nvSpPr>
        <p:spPr/>
        <p:txBody>
          <a:bodyPr>
            <a:normAutofit fontScale="92500"/>
          </a:bodyPr>
          <a:lstStyle/>
          <a:p>
            <a:r>
              <a:rPr lang="ru-RU" dirty="0"/>
              <a:t>все суммы </a:t>
            </a:r>
            <a:r>
              <a:rPr lang="ru-RU" b="1" u="sng" dirty="0"/>
              <a:t>жилищно-коммунальных платежей </a:t>
            </a:r>
            <a:r>
              <a:rPr lang="ru-RU" dirty="0"/>
              <a:t>являются </a:t>
            </a:r>
            <a:r>
              <a:rPr lang="ru-RU" b="1" u="sng" dirty="0"/>
              <a:t>доходом</a:t>
            </a:r>
            <a:r>
              <a:rPr lang="ru-RU" dirty="0"/>
              <a:t> ТСЖ на «упрощенке» </a:t>
            </a:r>
            <a:endParaRPr lang="ru-RU" dirty="0" smtClean="0"/>
          </a:p>
          <a:p>
            <a:pPr marL="114300" indent="0" algn="just">
              <a:buNone/>
            </a:pPr>
            <a:r>
              <a:rPr lang="ru-RU" dirty="0" smtClean="0"/>
              <a:t>Рекомендации</a:t>
            </a:r>
          </a:p>
          <a:p>
            <a:pPr marL="114300" indent="0" algn="just">
              <a:buNone/>
            </a:pPr>
            <a:r>
              <a:rPr lang="ru-RU" dirty="0" smtClean="0"/>
              <a:t>1) </a:t>
            </a:r>
            <a:r>
              <a:rPr lang="ru-RU" dirty="0"/>
              <a:t>заключить с каждым из жильцов агентский </a:t>
            </a:r>
            <a:r>
              <a:rPr lang="ru-RU" dirty="0" smtClean="0"/>
              <a:t>договор;</a:t>
            </a:r>
          </a:p>
          <a:p>
            <a:pPr marL="114300" indent="0" algn="just">
              <a:buNone/>
            </a:pPr>
            <a:r>
              <a:rPr lang="ru-RU" dirty="0" smtClean="0"/>
              <a:t>2) в уставе </a:t>
            </a:r>
            <a:r>
              <a:rPr lang="ru-RU" dirty="0"/>
              <a:t>на ТСЖ </a:t>
            </a:r>
            <a:r>
              <a:rPr lang="ru-RU" dirty="0" smtClean="0"/>
              <a:t>должны быть возложены </a:t>
            </a:r>
            <a:r>
              <a:rPr lang="ru-RU" dirty="0"/>
              <a:t>обязанности по обеспечению жилищно-коммунальных услуг </a:t>
            </a:r>
            <a:r>
              <a:rPr lang="ru-RU" dirty="0" smtClean="0"/>
              <a:t>и </a:t>
            </a:r>
            <a:r>
              <a:rPr lang="ru-RU" dirty="0"/>
              <a:t>ТСЖ от своего имени по поручению членов ТСЖ или от имени и за счет членов ТСЖ заключает договоры с производителями (поставщиками) данных работ (услуг) (то есть </a:t>
            </a:r>
            <a:r>
              <a:rPr lang="ru-RU" b="1" dirty="0"/>
              <a:t>является</a:t>
            </a:r>
            <a:r>
              <a:rPr lang="ru-RU" dirty="0"/>
              <a:t> исходя из договорных обязательств </a:t>
            </a:r>
            <a:r>
              <a:rPr lang="ru-RU" b="1" dirty="0"/>
              <a:t>посредником, закупающим услуги по поручению членов ТСЖ</a:t>
            </a:r>
            <a:r>
              <a:rPr lang="ru-RU" dirty="0"/>
              <a:t>)</a:t>
            </a:r>
          </a:p>
        </p:txBody>
      </p:sp>
    </p:spTree>
    <p:extLst>
      <p:ext uri="{BB962C8B-B14F-4D97-AF65-F5344CB8AC3E}">
        <p14:creationId xmlns:p14="http://schemas.microsoft.com/office/powerpoint/2010/main" val="38420339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Учет коммунальных платежей</a:t>
            </a:r>
          </a:p>
        </p:txBody>
      </p:sp>
      <p:sp>
        <p:nvSpPr>
          <p:cNvPr id="3" name="Объект 2"/>
          <p:cNvSpPr>
            <a:spLocks noGrp="1"/>
          </p:cNvSpPr>
          <p:nvPr>
            <p:ph idx="1"/>
          </p:nvPr>
        </p:nvSpPr>
        <p:spPr>
          <a:xfrm>
            <a:off x="457200" y="1556792"/>
            <a:ext cx="8229600" cy="5184576"/>
          </a:xfrm>
        </p:spPr>
        <p:txBody>
          <a:bodyPr>
            <a:normAutofit/>
          </a:bodyPr>
          <a:lstStyle/>
          <a:p>
            <a:r>
              <a:rPr lang="ru-RU" b="1" dirty="0"/>
              <a:t>Вариант № 1. Коммунальные платежи вы признаете выручкой.</a:t>
            </a:r>
            <a:r>
              <a:rPr lang="ru-RU" dirty="0"/>
              <a:t> Отразите деньги за жилищно-коммунальные услуги на счете 90 «Продажи</a:t>
            </a:r>
            <a:r>
              <a:rPr lang="ru-RU" dirty="0" smtClean="0"/>
              <a:t>»:</a:t>
            </a:r>
            <a:endParaRPr lang="ru-RU" dirty="0"/>
          </a:p>
          <a:p>
            <a:r>
              <a:rPr lang="ru-RU" b="1" dirty="0"/>
              <a:t>ДЕБЕТ 62 (76) КРЕДИТ 90 </a:t>
            </a:r>
            <a:r>
              <a:rPr lang="ru-RU" b="1" dirty="0" err="1"/>
              <a:t>субсчет</a:t>
            </a:r>
            <a:r>
              <a:rPr lang="ru-RU" b="1" dirty="0"/>
              <a:t> «Выручка»</a:t>
            </a:r>
            <a:endParaRPr lang="ru-RU" dirty="0"/>
          </a:p>
          <a:p>
            <a:r>
              <a:rPr lang="ru-RU" dirty="0"/>
              <a:t>— начислена плата за коммунальные услуги;</a:t>
            </a:r>
          </a:p>
          <a:p>
            <a:r>
              <a:rPr lang="ru-RU" b="1" dirty="0"/>
              <a:t>ДЕБЕТ 50 (51) КРЕДИТ 62 (76)</a:t>
            </a:r>
            <a:endParaRPr lang="ru-RU" dirty="0"/>
          </a:p>
          <a:p>
            <a:r>
              <a:rPr lang="ru-RU" dirty="0"/>
              <a:t>— получена плата за коммунальные услуги.</a:t>
            </a:r>
          </a:p>
          <a:p>
            <a:pPr marL="114300" indent="0">
              <a:buNone/>
            </a:pPr>
            <a:r>
              <a:rPr lang="ru-RU" dirty="0"/>
              <a:t>При этом по счетам 62 и 76 организуйте аналитический учет так, чтобы были видны расчеты с каждым жильцом.</a:t>
            </a:r>
          </a:p>
        </p:txBody>
      </p:sp>
    </p:spTree>
    <p:extLst>
      <p:ext uri="{BB962C8B-B14F-4D97-AF65-F5344CB8AC3E}">
        <p14:creationId xmlns:p14="http://schemas.microsoft.com/office/powerpoint/2010/main" val="51430862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Учет коммунальных платежей</a:t>
            </a:r>
          </a:p>
        </p:txBody>
      </p:sp>
      <p:sp>
        <p:nvSpPr>
          <p:cNvPr id="3" name="Объект 2"/>
          <p:cNvSpPr>
            <a:spLocks noGrp="1"/>
          </p:cNvSpPr>
          <p:nvPr>
            <p:ph idx="1"/>
          </p:nvPr>
        </p:nvSpPr>
        <p:spPr/>
        <p:txBody>
          <a:bodyPr>
            <a:normAutofit fontScale="77500" lnSpcReduction="20000"/>
          </a:bodyPr>
          <a:lstStyle/>
          <a:p>
            <a:r>
              <a:rPr lang="ru-RU" b="1" dirty="0"/>
              <a:t>Вариант № 2. С жильцами заключен агентский </a:t>
            </a:r>
            <a:r>
              <a:rPr lang="ru-RU" b="1" dirty="0" smtClean="0"/>
              <a:t>договор</a:t>
            </a:r>
            <a:r>
              <a:rPr lang="ru-RU" dirty="0" smtClean="0"/>
              <a:t>:</a:t>
            </a:r>
            <a:endParaRPr lang="ru-RU" dirty="0"/>
          </a:p>
          <a:p>
            <a:r>
              <a:rPr lang="ru-RU" b="1" dirty="0"/>
              <a:t>ДЕБЕТ 76 КРЕДИТ 60</a:t>
            </a:r>
            <a:endParaRPr lang="ru-RU" dirty="0"/>
          </a:p>
          <a:p>
            <a:r>
              <a:rPr lang="ru-RU" dirty="0"/>
              <a:t>— начислена плата за коммунальные услуги;</a:t>
            </a:r>
          </a:p>
          <a:p>
            <a:r>
              <a:rPr lang="ru-RU" b="1" dirty="0"/>
              <a:t>ДЕБЕТ 76 КРЕДИТ 90 </a:t>
            </a:r>
            <a:r>
              <a:rPr lang="ru-RU" b="1" dirty="0" err="1"/>
              <a:t>субсчет</a:t>
            </a:r>
            <a:r>
              <a:rPr lang="ru-RU" b="1" dirty="0"/>
              <a:t> «Выручка»</a:t>
            </a:r>
            <a:endParaRPr lang="ru-RU" dirty="0"/>
          </a:p>
          <a:p>
            <a:r>
              <a:rPr lang="ru-RU" dirty="0"/>
              <a:t>— начислено агентское вознаграждение;</a:t>
            </a:r>
          </a:p>
          <a:p>
            <a:r>
              <a:rPr lang="ru-RU" b="1" dirty="0"/>
              <a:t>ДЕБЕТ 60 КРЕДИТ 50 (51)</a:t>
            </a:r>
            <a:endParaRPr lang="ru-RU" dirty="0"/>
          </a:p>
          <a:p>
            <a:r>
              <a:rPr lang="ru-RU" dirty="0"/>
              <a:t>— перечислена оплата за услуги </a:t>
            </a:r>
            <a:r>
              <a:rPr lang="ru-RU" dirty="0" err="1"/>
              <a:t>ресурсоснабжающей</a:t>
            </a:r>
            <a:r>
              <a:rPr lang="ru-RU" dirty="0"/>
              <a:t> компании;</a:t>
            </a:r>
          </a:p>
          <a:p>
            <a:r>
              <a:rPr lang="ru-RU" b="1" dirty="0"/>
              <a:t>ДЕБЕТ 50 (51) КРЕДИТ 76</a:t>
            </a:r>
            <a:endParaRPr lang="ru-RU" dirty="0"/>
          </a:p>
          <a:p>
            <a:r>
              <a:rPr lang="ru-RU" dirty="0"/>
              <a:t>— получена плата за коммунальные услуги от жильцов;</a:t>
            </a:r>
          </a:p>
          <a:p>
            <a:r>
              <a:rPr lang="ru-RU" b="1" dirty="0"/>
              <a:t>ДЕБЕТ 50 (51) КРЕДИТ 76</a:t>
            </a:r>
            <a:endParaRPr lang="ru-RU" dirty="0"/>
          </a:p>
          <a:p>
            <a:r>
              <a:rPr lang="ru-RU" dirty="0"/>
              <a:t>— получено посредническое вознаграждение.</a:t>
            </a:r>
          </a:p>
          <a:p>
            <a:r>
              <a:rPr lang="ru-RU" dirty="0"/>
              <a:t>Аналитический учет по счету 76 вам также нужно организовать по каждому собственнику помещений в многоквартирном доме.</a:t>
            </a:r>
          </a:p>
        </p:txBody>
      </p:sp>
    </p:spTree>
    <p:extLst>
      <p:ext uri="{BB962C8B-B14F-4D97-AF65-F5344CB8AC3E}">
        <p14:creationId xmlns:p14="http://schemas.microsoft.com/office/powerpoint/2010/main" val="348792188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r>
              <a:rPr lang="ru-RU" dirty="0"/>
              <a:t>ТСЖ заключило агентские договоры по расчетам за жилищно-коммунальные услуги со всеми жильцами многоквартирного дома. Комиссионное вознаграждение товарищества составляет 0,1% от суммы перечисленных платежей. За октябрь 2015 года собственники квартир потребили коммунальные услуги на сумму 250 000 руб. ТСЖ подписало акты выполненных работ (оказанных услуг) 31 октября. 10 ноября поступила оплата от собственников помещений на сумму 210 210 руб. ТСЖ 20 ноября перечислило </a:t>
            </a:r>
            <a:r>
              <a:rPr lang="ru-RU" dirty="0" err="1"/>
              <a:t>ресурсоснабжающей</a:t>
            </a:r>
            <a:r>
              <a:rPr lang="ru-RU" dirty="0"/>
              <a:t> компании сумму 210 000 руб.</a:t>
            </a:r>
          </a:p>
          <a:p>
            <a:endParaRPr lang="ru-RU" dirty="0"/>
          </a:p>
        </p:txBody>
      </p:sp>
    </p:spTree>
    <p:extLst>
      <p:ext uri="{BB962C8B-B14F-4D97-AF65-F5344CB8AC3E}">
        <p14:creationId xmlns:p14="http://schemas.microsoft.com/office/powerpoint/2010/main" val="228921476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ru-RU" dirty="0" smtClean="0"/>
              <a:t>31 </a:t>
            </a:r>
            <a:r>
              <a:rPr lang="ru-RU" dirty="0"/>
              <a:t>октября</a:t>
            </a:r>
          </a:p>
          <a:p>
            <a:r>
              <a:rPr lang="ru-RU" b="1" dirty="0"/>
              <a:t>ДЕБЕТ 76 </a:t>
            </a:r>
            <a:r>
              <a:rPr lang="ru-RU" b="1" dirty="0" err="1"/>
              <a:t>субсчет</a:t>
            </a:r>
            <a:r>
              <a:rPr lang="ru-RU" b="1" dirty="0"/>
              <a:t> «Расчеты с жильцами за коммунальные услуги» КРЕДИТ 60</a:t>
            </a:r>
            <a:endParaRPr lang="ru-RU" dirty="0"/>
          </a:p>
          <a:p>
            <a:r>
              <a:rPr lang="ru-RU" dirty="0"/>
              <a:t>— 250 000 руб. — начислена плата за коммунальные услуги за октябрь 2015 года;</a:t>
            </a:r>
          </a:p>
          <a:p>
            <a:r>
              <a:rPr lang="ru-RU" b="1" dirty="0"/>
              <a:t>ДЕБЕТ 76 </a:t>
            </a:r>
            <a:r>
              <a:rPr lang="ru-RU" b="1" dirty="0" err="1"/>
              <a:t>субсчет</a:t>
            </a:r>
            <a:r>
              <a:rPr lang="ru-RU" b="1" dirty="0"/>
              <a:t> «Расчеты по агентскому вознаграждению» КРЕДИТ 90 </a:t>
            </a:r>
            <a:r>
              <a:rPr lang="ru-RU" b="1" dirty="0" err="1"/>
              <a:t>субсчет</a:t>
            </a:r>
            <a:r>
              <a:rPr lang="ru-RU" b="1" dirty="0"/>
              <a:t> «Выручка»</a:t>
            </a:r>
            <a:endParaRPr lang="ru-RU" dirty="0"/>
          </a:p>
          <a:p>
            <a:r>
              <a:rPr lang="ru-RU" dirty="0"/>
              <a:t>— 250 руб. (250 0000 руб. × 0,1%) — начислено агентское вознаграждение;</a:t>
            </a:r>
          </a:p>
          <a:p>
            <a:endParaRPr lang="ru-RU" dirty="0"/>
          </a:p>
        </p:txBody>
      </p:sp>
    </p:spTree>
    <p:extLst>
      <p:ext uri="{BB962C8B-B14F-4D97-AF65-F5344CB8AC3E}">
        <p14:creationId xmlns:p14="http://schemas.microsoft.com/office/powerpoint/2010/main" val="38226981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323528" y="1484784"/>
            <a:ext cx="8517632" cy="5112568"/>
          </a:xfrm>
        </p:spPr>
        <p:txBody>
          <a:bodyPr>
            <a:noAutofit/>
          </a:bodyPr>
          <a:lstStyle/>
          <a:p>
            <a:pPr marL="114300" indent="0">
              <a:buNone/>
            </a:pPr>
            <a:r>
              <a:rPr lang="ru-RU" sz="2000" dirty="0"/>
              <a:t>10 </a:t>
            </a:r>
            <a:r>
              <a:rPr lang="ru-RU" sz="2000" dirty="0" smtClean="0"/>
              <a:t>ноября </a:t>
            </a:r>
            <a:r>
              <a:rPr lang="ru-RU" sz="2000" b="1" dirty="0" smtClean="0"/>
              <a:t>ДЕБЕТ </a:t>
            </a:r>
            <a:r>
              <a:rPr lang="ru-RU" sz="2000" b="1" dirty="0"/>
              <a:t>51 КРЕДИТ 76 </a:t>
            </a:r>
            <a:r>
              <a:rPr lang="ru-RU" sz="2000" b="1" dirty="0" err="1"/>
              <a:t>субсчет</a:t>
            </a:r>
            <a:r>
              <a:rPr lang="ru-RU" sz="2000" b="1" dirty="0"/>
              <a:t> «Расчеты с жильцами за коммунальные услуги»</a:t>
            </a:r>
            <a:endParaRPr lang="ru-RU" sz="2000" dirty="0"/>
          </a:p>
          <a:p>
            <a:pPr marL="114300" indent="0">
              <a:buNone/>
            </a:pPr>
            <a:r>
              <a:rPr lang="ru-RU" sz="2000" dirty="0"/>
              <a:t>— 210 000 руб. — получена плата за коммунальные услуги от жильцов;</a:t>
            </a:r>
          </a:p>
          <a:p>
            <a:pPr marL="114300" indent="0">
              <a:buNone/>
            </a:pPr>
            <a:r>
              <a:rPr lang="ru-RU" sz="2000" b="1" dirty="0"/>
              <a:t>ДЕБЕТ 51 КРЕДИТ 76 </a:t>
            </a:r>
            <a:r>
              <a:rPr lang="ru-RU" sz="2000" b="1" dirty="0" err="1"/>
              <a:t>субсчет</a:t>
            </a:r>
            <a:r>
              <a:rPr lang="ru-RU" sz="2000" b="1" dirty="0"/>
              <a:t> «Расчеты по агентскому вознаграждению»</a:t>
            </a:r>
            <a:endParaRPr lang="ru-RU" sz="2000" dirty="0"/>
          </a:p>
          <a:p>
            <a:pPr marL="114300" indent="0">
              <a:buNone/>
            </a:pPr>
            <a:r>
              <a:rPr lang="ru-RU" sz="2000" dirty="0"/>
              <a:t>— 210 руб. (210 000 руб. × 0,1%) — получено посредническое вознаграждение;</a:t>
            </a:r>
          </a:p>
          <a:p>
            <a:pPr marL="114300" indent="0">
              <a:buNone/>
            </a:pPr>
            <a:r>
              <a:rPr lang="ru-RU" sz="2000" dirty="0"/>
              <a:t>20 </a:t>
            </a:r>
            <a:r>
              <a:rPr lang="ru-RU" sz="2000" dirty="0" smtClean="0"/>
              <a:t>ноября </a:t>
            </a:r>
            <a:r>
              <a:rPr lang="ru-RU" sz="2000" b="1" dirty="0" smtClean="0"/>
              <a:t>ДЕБЕТ </a:t>
            </a:r>
            <a:r>
              <a:rPr lang="ru-RU" sz="2000" b="1" dirty="0"/>
              <a:t>60 КРЕДИТ 51</a:t>
            </a:r>
            <a:endParaRPr lang="ru-RU" sz="2000" dirty="0"/>
          </a:p>
          <a:p>
            <a:pPr marL="114300" indent="0">
              <a:buNone/>
            </a:pPr>
            <a:r>
              <a:rPr lang="ru-RU" sz="2000" dirty="0"/>
              <a:t>— 210 000 руб. — перечислена плата за услуги </a:t>
            </a:r>
            <a:r>
              <a:rPr lang="ru-RU" sz="2000" dirty="0" err="1"/>
              <a:t>ресурсоснабжающей</a:t>
            </a:r>
            <a:r>
              <a:rPr lang="ru-RU" sz="2000" dirty="0"/>
              <a:t> компании.</a:t>
            </a:r>
          </a:p>
          <a:p>
            <a:pPr marL="114300" indent="0">
              <a:buNone/>
            </a:pPr>
            <a:r>
              <a:rPr lang="ru-RU" sz="2000" dirty="0" smtClean="0"/>
              <a:t>В </a:t>
            </a:r>
            <a:r>
              <a:rPr lang="ru-RU" sz="2000" dirty="0"/>
              <a:t>Книге учета за IV квартал </a:t>
            </a:r>
            <a:r>
              <a:rPr lang="ru-RU" sz="2000" dirty="0" smtClean="0"/>
              <a:t>2015 </a:t>
            </a:r>
            <a:r>
              <a:rPr lang="ru-RU" sz="2000" dirty="0"/>
              <a:t>года </a:t>
            </a:r>
            <a:r>
              <a:rPr lang="ru-RU" sz="2000" dirty="0" smtClean="0"/>
              <a:t>отразим </a:t>
            </a:r>
            <a:r>
              <a:rPr lang="ru-RU" sz="2000" dirty="0"/>
              <a:t>только сумму агентского вознаграждения — 210 руб</a:t>
            </a:r>
            <a:r>
              <a:rPr lang="ru-RU" sz="2000" dirty="0" smtClean="0"/>
              <a:t>.</a:t>
            </a:r>
          </a:p>
          <a:p>
            <a:pPr marL="114300" indent="0">
              <a:buNone/>
            </a:pPr>
            <a:r>
              <a:rPr lang="ru-RU" sz="2000" dirty="0" smtClean="0"/>
              <a:t>Сумма </a:t>
            </a:r>
            <a:r>
              <a:rPr lang="ru-RU" sz="2000" dirty="0"/>
              <a:t>жилищно-коммунальных услуг на налоговый учет никак не повлияла (</a:t>
            </a:r>
            <a:r>
              <a:rPr lang="ru-RU" sz="2000" u="sng" dirty="0"/>
              <a:t>подп. 1 п. 1.1 ст. 346.15</a:t>
            </a:r>
            <a:r>
              <a:rPr lang="ru-RU" sz="2000" dirty="0"/>
              <a:t> и </a:t>
            </a:r>
            <a:r>
              <a:rPr lang="ru-RU" sz="2000" u="sng" dirty="0"/>
              <a:t>подп.9 п. 1 ст. 251</a:t>
            </a:r>
            <a:r>
              <a:rPr lang="ru-RU" sz="2000" dirty="0"/>
              <a:t> НК РФ</a:t>
            </a:r>
            <a:r>
              <a:rPr lang="ru-RU" sz="2000" dirty="0" smtClean="0"/>
              <a:t>).</a:t>
            </a:r>
            <a:endParaRPr lang="ru-RU" sz="2000" dirty="0"/>
          </a:p>
        </p:txBody>
      </p:sp>
    </p:spTree>
    <p:extLst>
      <p:ext uri="{BB962C8B-B14F-4D97-AF65-F5344CB8AC3E}">
        <p14:creationId xmlns:p14="http://schemas.microsoft.com/office/powerpoint/2010/main" val="32226435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a:t>операции, связанные с приносящей доход деятельностью </a:t>
            </a:r>
            <a:r>
              <a:rPr lang="ru-RU" sz="2800" dirty="0" smtClean="0"/>
              <a:t>ТСЖ </a:t>
            </a:r>
            <a:endParaRPr lang="ru-RU" sz="2800" dirty="0"/>
          </a:p>
        </p:txBody>
      </p:sp>
      <p:sp>
        <p:nvSpPr>
          <p:cNvPr id="3" name="Объект 2"/>
          <p:cNvSpPr>
            <a:spLocks noGrp="1"/>
          </p:cNvSpPr>
          <p:nvPr>
            <p:ph idx="1"/>
          </p:nvPr>
        </p:nvSpPr>
        <p:spPr/>
        <p:txBody>
          <a:bodyPr>
            <a:normAutofit/>
          </a:bodyPr>
          <a:lstStyle/>
          <a:p>
            <a:pPr marL="114300" indent="0">
              <a:buNone/>
            </a:pPr>
            <a:r>
              <a:rPr lang="ru-RU" dirty="0" smtClean="0"/>
              <a:t>Допустимые виды деятельности</a:t>
            </a:r>
          </a:p>
          <a:p>
            <a:r>
              <a:rPr lang="ru-RU" dirty="0" smtClean="0"/>
              <a:t>обслуживание</a:t>
            </a:r>
            <a:r>
              <a:rPr lang="ru-RU" dirty="0"/>
              <a:t>, эксплуатация и ремонт помещений в многоквартирном доме;</a:t>
            </a:r>
          </a:p>
          <a:p>
            <a:r>
              <a:rPr lang="ru-RU" dirty="0"/>
              <a:t>— строительство помещений и объектов общего пользования;</a:t>
            </a:r>
          </a:p>
          <a:p>
            <a:r>
              <a:rPr lang="ru-RU" dirty="0"/>
              <a:t>— сдача в аренду общего имущества (например, чердаков и подвалов).</a:t>
            </a:r>
          </a:p>
        </p:txBody>
      </p:sp>
    </p:spTree>
    <p:extLst>
      <p:ext uri="{BB962C8B-B14F-4D97-AF65-F5344CB8AC3E}">
        <p14:creationId xmlns:p14="http://schemas.microsoft.com/office/powerpoint/2010/main" val="82440091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1752600"/>
            <a:ext cx="8229600" cy="4772744"/>
          </a:xfrm>
        </p:spPr>
        <p:txBody>
          <a:bodyPr>
            <a:normAutofit/>
          </a:bodyPr>
          <a:lstStyle/>
          <a:p>
            <a:pPr marL="114300" indent="0">
              <a:buNone/>
            </a:pPr>
            <a:r>
              <a:rPr lang="ru-RU" dirty="0" smtClean="0"/>
              <a:t>Доход </a:t>
            </a:r>
            <a:r>
              <a:rPr lang="ru-RU" dirty="0"/>
              <a:t>от коммерческой деятельности можно потратить </a:t>
            </a:r>
            <a:r>
              <a:rPr lang="ru-RU" dirty="0" smtClean="0"/>
              <a:t>(</a:t>
            </a:r>
            <a:r>
              <a:rPr lang="ru-RU" u="sng" dirty="0"/>
              <a:t>п. 3 ст. 152 ЖК РФ</a:t>
            </a:r>
            <a:r>
              <a:rPr lang="ru-RU" dirty="0"/>
              <a:t>):</a:t>
            </a:r>
          </a:p>
          <a:p>
            <a:pPr marL="114300" indent="0" algn="just">
              <a:buNone/>
            </a:pPr>
            <a:r>
              <a:rPr lang="ru-RU" dirty="0"/>
              <a:t>— на оплату общих расходов (например, ремонт дома, покупку предметов общего пользования и т. п.);</a:t>
            </a:r>
          </a:p>
          <a:p>
            <a:pPr marL="114300" indent="0" algn="just">
              <a:buNone/>
            </a:pPr>
            <a:r>
              <a:rPr lang="ru-RU" dirty="0"/>
              <a:t>— финансирование специальных фондов, созданных для осуществления уставной деятельности;</a:t>
            </a:r>
          </a:p>
          <a:p>
            <a:pPr marL="114300" indent="0" algn="just">
              <a:buNone/>
            </a:pPr>
            <a:r>
              <a:rPr lang="ru-RU" dirty="0"/>
              <a:t>— иные цели, предусмотренные уставом</a:t>
            </a:r>
            <a:r>
              <a:rPr lang="ru-RU" dirty="0" smtClean="0"/>
              <a:t>.</a:t>
            </a:r>
          </a:p>
          <a:p>
            <a:pPr marL="114300" indent="0" algn="just">
              <a:buNone/>
            </a:pPr>
            <a:r>
              <a:rPr lang="ru-RU" dirty="0" smtClean="0"/>
              <a:t>На </a:t>
            </a:r>
            <a:r>
              <a:rPr lang="ru-RU" dirty="0"/>
              <a:t>что конкретно пойдут вырученные </a:t>
            </a:r>
            <a:r>
              <a:rPr lang="ru-RU" dirty="0" smtClean="0"/>
              <a:t>деньги определяется </a:t>
            </a:r>
            <a:r>
              <a:rPr lang="ru-RU" b="1" dirty="0"/>
              <a:t>на общем собрании членов </a:t>
            </a:r>
            <a:r>
              <a:rPr lang="ru-RU" dirty="0"/>
              <a:t>ТСЖ</a:t>
            </a:r>
          </a:p>
          <a:p>
            <a:endParaRPr lang="ru-RU" dirty="0"/>
          </a:p>
        </p:txBody>
      </p:sp>
    </p:spTree>
    <p:extLst>
      <p:ext uri="{BB962C8B-B14F-4D97-AF65-F5344CB8AC3E}">
        <p14:creationId xmlns:p14="http://schemas.microsoft.com/office/powerpoint/2010/main" val="255898167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b="1" dirty="0"/>
              <a:t>В </a:t>
            </a:r>
            <a:r>
              <a:rPr lang="ru-RU" b="1" dirty="0" err="1"/>
              <a:t>налогововую</a:t>
            </a:r>
            <a:r>
              <a:rPr lang="ru-RU" b="1" dirty="0"/>
              <a:t> базу</a:t>
            </a:r>
            <a:r>
              <a:rPr lang="ru-RU" dirty="0"/>
              <a:t> по УСН включите всю сумму дополнительных доходов товарищества.</a:t>
            </a:r>
          </a:p>
          <a:p>
            <a:pPr marL="114300" indent="0">
              <a:buNone/>
            </a:pPr>
            <a:r>
              <a:rPr lang="ru-RU" b="1" dirty="0"/>
              <a:t>В бухучете</a:t>
            </a:r>
            <a:r>
              <a:rPr lang="ru-RU" dirty="0"/>
              <a:t> доход от </a:t>
            </a:r>
            <a:r>
              <a:rPr lang="ru-RU" dirty="0" smtClean="0"/>
              <a:t>коммерческой </a:t>
            </a:r>
            <a:r>
              <a:rPr lang="ru-RU" dirty="0"/>
              <a:t>деятельности отразите проводкой:</a:t>
            </a:r>
          </a:p>
          <a:p>
            <a:r>
              <a:rPr lang="ru-RU" b="1" dirty="0"/>
              <a:t>ДЕБЕТ 62 КРЕДИТ 90 </a:t>
            </a:r>
            <a:r>
              <a:rPr lang="ru-RU" b="1" dirty="0" err="1"/>
              <a:t>субсчет</a:t>
            </a:r>
            <a:r>
              <a:rPr lang="ru-RU" b="1" dirty="0"/>
              <a:t> «Выручка»</a:t>
            </a:r>
            <a:endParaRPr lang="ru-RU" dirty="0"/>
          </a:p>
          <a:p>
            <a:r>
              <a:rPr lang="ru-RU" dirty="0"/>
              <a:t>— получен доход от предпринимательской деятельности ТСЖ.</a:t>
            </a:r>
          </a:p>
          <a:p>
            <a:endParaRPr lang="ru-RU" dirty="0"/>
          </a:p>
        </p:txBody>
      </p:sp>
    </p:spTree>
    <p:extLst>
      <p:ext uri="{BB962C8B-B14F-4D97-AF65-F5344CB8AC3E}">
        <p14:creationId xmlns:p14="http://schemas.microsoft.com/office/powerpoint/2010/main" val="374072942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Ремонт общего имущества многоквартирного дома</a:t>
            </a:r>
          </a:p>
        </p:txBody>
      </p:sp>
      <p:sp>
        <p:nvSpPr>
          <p:cNvPr id="3" name="Объект 2"/>
          <p:cNvSpPr>
            <a:spLocks noGrp="1"/>
          </p:cNvSpPr>
          <p:nvPr>
            <p:ph idx="1"/>
          </p:nvPr>
        </p:nvSpPr>
        <p:spPr/>
        <p:txBody>
          <a:bodyPr/>
          <a:lstStyle/>
          <a:p>
            <a:r>
              <a:rPr lang="ru-RU" dirty="0"/>
              <a:t>Постановление Правительства Санкт-Петербурга  от 22 декабря 2014 года N 1205 «О минимальном размере взноса на капитальный ремонт общего имущества в многоквартирных домах в Санкт-Петербурге в 2015 году</a:t>
            </a:r>
            <a:r>
              <a:rPr lang="ru-RU" dirty="0" smtClean="0"/>
              <a:t>»</a:t>
            </a:r>
          </a:p>
          <a:p>
            <a:r>
              <a:rPr lang="ru-RU" b="1" dirty="0"/>
              <a:t>Постановление Правительства Санкт-Петербурга от 26.11.2015 N </a:t>
            </a:r>
            <a:r>
              <a:rPr lang="ru-RU" b="1" dirty="0" smtClean="0"/>
              <a:t>1081 "</a:t>
            </a:r>
            <a:r>
              <a:rPr lang="ru-RU" b="1" dirty="0"/>
              <a:t>О минимальном размере взноса на капитальный ремонт общего имущества в многоквартирных домах в Санкт-Петербурге в 2016 году"</a:t>
            </a:r>
          </a:p>
          <a:p>
            <a:endParaRPr lang="ru-RU" dirty="0"/>
          </a:p>
        </p:txBody>
      </p:sp>
    </p:spTree>
    <p:extLst>
      <p:ext uri="{BB962C8B-B14F-4D97-AF65-F5344CB8AC3E}">
        <p14:creationId xmlns:p14="http://schemas.microsoft.com/office/powerpoint/2010/main" val="633577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Товариществом собственников жилья </a:t>
            </a:r>
          </a:p>
        </p:txBody>
      </p:sp>
      <p:sp>
        <p:nvSpPr>
          <p:cNvPr id="3" name="Объект 2"/>
          <p:cNvSpPr>
            <a:spLocks noGrp="1"/>
          </p:cNvSpPr>
          <p:nvPr>
            <p:ph idx="1"/>
          </p:nvPr>
        </p:nvSpPr>
        <p:spPr/>
        <p:txBody>
          <a:bodyPr>
            <a:normAutofit lnSpcReduction="10000"/>
          </a:bodyPr>
          <a:lstStyle/>
          <a:p>
            <a:pPr marL="114300" indent="0">
              <a:buNone/>
            </a:pPr>
            <a:r>
              <a:rPr lang="ru-RU" dirty="0" smtClean="0"/>
              <a:t>признается </a:t>
            </a:r>
            <a:r>
              <a:rPr lang="ru-RU" dirty="0"/>
              <a:t>некоммерческая организация, объединение собственников помещений в </a:t>
            </a:r>
            <a:r>
              <a:rPr lang="ru-RU" dirty="0" smtClean="0"/>
              <a:t>МКД для:</a:t>
            </a:r>
          </a:p>
          <a:p>
            <a:pPr marL="108000" indent="228600"/>
            <a:r>
              <a:rPr lang="ru-RU" dirty="0" smtClean="0"/>
              <a:t> </a:t>
            </a:r>
            <a:r>
              <a:rPr lang="ru-RU" dirty="0"/>
              <a:t>совместного управления общим имуществом в </a:t>
            </a:r>
            <a:r>
              <a:rPr lang="ru-RU" dirty="0" smtClean="0"/>
              <a:t>МКД;</a:t>
            </a:r>
          </a:p>
          <a:p>
            <a:pPr marL="108000" indent="228600"/>
            <a:r>
              <a:rPr lang="ru-RU" dirty="0" smtClean="0"/>
              <a:t>осуществления </a:t>
            </a:r>
            <a:r>
              <a:rPr lang="ru-RU" dirty="0"/>
              <a:t>деятельности по созданию, содержанию, сохранению и приращению такого </a:t>
            </a:r>
            <a:r>
              <a:rPr lang="ru-RU" dirty="0" smtClean="0"/>
              <a:t>имущества;</a:t>
            </a:r>
          </a:p>
          <a:p>
            <a:pPr marL="108000" indent="228600"/>
            <a:r>
              <a:rPr lang="ru-RU" dirty="0" smtClean="0"/>
              <a:t>предоставления </a:t>
            </a:r>
            <a:r>
              <a:rPr lang="ru-RU" dirty="0"/>
              <a:t>коммунальных услуг лицам, пользующимся </a:t>
            </a:r>
            <a:r>
              <a:rPr lang="ru-RU" dirty="0" smtClean="0"/>
              <a:t>помещениями </a:t>
            </a:r>
            <a:r>
              <a:rPr lang="ru-RU" dirty="0"/>
              <a:t>в данных </a:t>
            </a:r>
            <a:r>
              <a:rPr lang="ru-RU" dirty="0" smtClean="0"/>
              <a:t>МКД;</a:t>
            </a:r>
          </a:p>
          <a:p>
            <a:pPr marL="108000" indent="228600"/>
            <a:r>
              <a:rPr lang="ru-RU" dirty="0" smtClean="0"/>
              <a:t> </a:t>
            </a:r>
            <a:r>
              <a:rPr lang="ru-RU" dirty="0"/>
              <a:t>иной деятельности, направленной на достижение целей управления </a:t>
            </a:r>
            <a:r>
              <a:rPr lang="ru-RU" dirty="0" smtClean="0"/>
              <a:t>МКД</a:t>
            </a:r>
          </a:p>
          <a:p>
            <a:endParaRPr lang="ru-RU" dirty="0"/>
          </a:p>
        </p:txBody>
      </p:sp>
    </p:spTree>
    <p:extLst>
      <p:ext uri="{BB962C8B-B14F-4D97-AF65-F5344CB8AC3E}">
        <p14:creationId xmlns:p14="http://schemas.microsoft.com/office/powerpoint/2010/main" val="43438160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800" dirty="0"/>
              <a:t>в 2016 году минимальный размер взноса на капитальный ремонт общего имущества в многоквартирных домах в Санкт-Петербурге для собственников помещений в многоквартирных домах </a:t>
            </a:r>
          </a:p>
        </p:txBody>
      </p:sp>
      <p:sp>
        <p:nvSpPr>
          <p:cNvPr id="3" name="Объект 2"/>
          <p:cNvSpPr>
            <a:spLocks noGrp="1"/>
          </p:cNvSpPr>
          <p:nvPr>
            <p:ph idx="1"/>
          </p:nvPr>
        </p:nvSpPr>
        <p:spPr/>
        <p:txBody>
          <a:bodyPr/>
          <a:lstStyle/>
          <a:p>
            <a:r>
              <a:rPr lang="ru-RU" dirty="0"/>
              <a:t>Для типов многоквартирных домов "дореволюционной постройки, не прошедшие капитальный ремонт" и "дореволюционной постройки, прошедшие капитальный ремонт":</a:t>
            </a:r>
          </a:p>
          <a:p>
            <a:r>
              <a:rPr lang="ru-RU" dirty="0"/>
              <a:t>3,00 - руб. в месяц на один квадратный метр общей площади помещения при отсутствии лифтового оборудования;</a:t>
            </a:r>
          </a:p>
          <a:p>
            <a:r>
              <a:rPr lang="ru-RU" dirty="0"/>
              <a:t>3,50 - руб. в месяц на один квадратный метр общей площади помещения при наличии лифтового оборудования</a:t>
            </a:r>
            <a:r>
              <a:rPr lang="ru-RU" dirty="0" smtClean="0"/>
              <a:t>.</a:t>
            </a:r>
            <a:endParaRPr lang="ru-RU" dirty="0"/>
          </a:p>
        </p:txBody>
      </p:sp>
    </p:spTree>
    <p:extLst>
      <p:ext uri="{BB962C8B-B14F-4D97-AF65-F5344CB8AC3E}">
        <p14:creationId xmlns:p14="http://schemas.microsoft.com/office/powerpoint/2010/main" val="381821417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114300" indent="0">
              <a:buNone/>
            </a:pPr>
            <a:r>
              <a:rPr lang="ru-RU" dirty="0"/>
              <a:t>Для типов многоквартирных домов "сталинские", постройки 1931-1956 гг.", "конструктивизм", постройки 1918-1930 гг." и "немецкие", постройки 1945-1948 гг.":</a:t>
            </a:r>
          </a:p>
          <a:p>
            <a:r>
              <a:rPr lang="ru-RU" dirty="0"/>
              <a:t>2,84 руб. в месяц на один квадратный метр общей площади помещения при отсутствии лифтового оборудования;</a:t>
            </a:r>
          </a:p>
          <a:p>
            <a:r>
              <a:rPr lang="ru-RU" dirty="0"/>
              <a:t>3,34 руб. в месяц на один квадратный метр общей площади помещения при наличии лифтового оборудования</a:t>
            </a:r>
            <a:r>
              <a:rPr lang="ru-RU" dirty="0" smtClean="0"/>
              <a:t>.</a:t>
            </a:r>
            <a:endParaRPr lang="ru-RU" dirty="0"/>
          </a:p>
        </p:txBody>
      </p:sp>
    </p:spTree>
    <p:extLst>
      <p:ext uri="{BB962C8B-B14F-4D97-AF65-F5344CB8AC3E}">
        <p14:creationId xmlns:p14="http://schemas.microsoft.com/office/powerpoint/2010/main" val="64466400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114300" indent="0">
              <a:buNone/>
            </a:pPr>
            <a:r>
              <a:rPr lang="ru-RU" dirty="0"/>
              <a:t>Для типа многоквартирных домов "</a:t>
            </a:r>
            <a:r>
              <a:rPr lang="ru-RU" dirty="0" err="1"/>
              <a:t>хрущевки</a:t>
            </a:r>
            <a:r>
              <a:rPr lang="ru-RU" dirty="0"/>
              <a:t>" кирпичные, постройки 1957-1970 гг.":</a:t>
            </a:r>
          </a:p>
          <a:p>
            <a:r>
              <a:rPr lang="ru-RU" dirty="0"/>
              <a:t>2,62 руб. в месяц на один квадратный метр общей площади помещения при отсутствии лифтового оборудования;</a:t>
            </a:r>
          </a:p>
          <a:p>
            <a:r>
              <a:rPr lang="ru-RU" dirty="0"/>
              <a:t>3,12 руб. в месяц на один квадратный метр общей площади помещения при наличии лифтового оборудования.</a:t>
            </a:r>
          </a:p>
        </p:txBody>
      </p:sp>
    </p:spTree>
    <p:extLst>
      <p:ext uri="{BB962C8B-B14F-4D97-AF65-F5344CB8AC3E}">
        <p14:creationId xmlns:p14="http://schemas.microsoft.com/office/powerpoint/2010/main" val="3219874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a:t>Для типа многоквартирных домов "</a:t>
            </a:r>
            <a:r>
              <a:rPr lang="ru-RU" sz="2800" dirty="0" err="1"/>
              <a:t>хрущевки</a:t>
            </a:r>
            <a:r>
              <a:rPr lang="ru-RU" sz="2800" dirty="0"/>
              <a:t>" панельные, постройки 1957-1970 гг</a:t>
            </a:r>
            <a:r>
              <a:rPr lang="ru-RU" sz="2800" dirty="0" smtClean="0"/>
              <a:t>.":</a:t>
            </a:r>
            <a:endParaRPr lang="ru-RU" sz="2800" dirty="0"/>
          </a:p>
        </p:txBody>
      </p:sp>
      <p:sp>
        <p:nvSpPr>
          <p:cNvPr id="3" name="Объект 2"/>
          <p:cNvSpPr>
            <a:spLocks noGrp="1"/>
          </p:cNvSpPr>
          <p:nvPr>
            <p:ph idx="1"/>
          </p:nvPr>
        </p:nvSpPr>
        <p:spPr/>
        <p:txBody>
          <a:bodyPr/>
          <a:lstStyle/>
          <a:p>
            <a:r>
              <a:rPr lang="ru-RU" dirty="0" smtClean="0"/>
              <a:t>2,80 </a:t>
            </a:r>
            <a:r>
              <a:rPr lang="ru-RU" dirty="0"/>
              <a:t>руб. в месяц на один квадратный метр общей площади помещения при отсутствии лифтового оборудования;</a:t>
            </a:r>
          </a:p>
          <a:p>
            <a:r>
              <a:rPr lang="ru-RU" dirty="0"/>
              <a:t>3,30 руб. в месяц на один квадратный метр общей площади помещения при наличии лифтового оборудования.</a:t>
            </a:r>
          </a:p>
        </p:txBody>
      </p:sp>
    </p:spTree>
    <p:extLst>
      <p:ext uri="{BB962C8B-B14F-4D97-AF65-F5344CB8AC3E}">
        <p14:creationId xmlns:p14="http://schemas.microsoft.com/office/powerpoint/2010/main" val="10718180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t>Для типов многоквартирных домов "кирпичные, постройки 1970-1980 гг." и "деревянные дома":</a:t>
            </a:r>
            <a:endParaRPr lang="ru-RU" sz="2800" dirty="0"/>
          </a:p>
        </p:txBody>
      </p:sp>
      <p:sp>
        <p:nvSpPr>
          <p:cNvPr id="3" name="Объект 2"/>
          <p:cNvSpPr>
            <a:spLocks noGrp="1"/>
          </p:cNvSpPr>
          <p:nvPr>
            <p:ph idx="1"/>
          </p:nvPr>
        </p:nvSpPr>
        <p:spPr/>
        <p:txBody>
          <a:bodyPr/>
          <a:lstStyle/>
          <a:p>
            <a:r>
              <a:rPr lang="ru-RU" dirty="0" smtClean="0"/>
              <a:t>2,50 </a:t>
            </a:r>
            <a:r>
              <a:rPr lang="ru-RU" dirty="0"/>
              <a:t>- руб. в месяц на один квадратный метр общей площади помещения при отсутствии лифтового оборудования;</a:t>
            </a:r>
          </a:p>
          <a:p>
            <a:r>
              <a:rPr lang="ru-RU" dirty="0"/>
              <a:t>3,00 - руб. в месяц на один квадратный метр общей площади помещения при наличии лифтового оборудования.</a:t>
            </a:r>
          </a:p>
        </p:txBody>
      </p:sp>
    </p:spTree>
    <p:extLst>
      <p:ext uri="{BB962C8B-B14F-4D97-AF65-F5344CB8AC3E}">
        <p14:creationId xmlns:p14="http://schemas.microsoft.com/office/powerpoint/2010/main" val="170346444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a:t>Для типа многоквартирных домов "панельные, постройки 1970-1980 гг</a:t>
            </a:r>
            <a:r>
              <a:rPr lang="ru-RU" sz="2800" dirty="0" smtClean="0"/>
              <a:t>."</a:t>
            </a:r>
            <a:endParaRPr lang="ru-RU" sz="2800" dirty="0"/>
          </a:p>
        </p:txBody>
      </p:sp>
      <p:sp>
        <p:nvSpPr>
          <p:cNvPr id="3" name="Объект 2"/>
          <p:cNvSpPr>
            <a:spLocks noGrp="1"/>
          </p:cNvSpPr>
          <p:nvPr>
            <p:ph idx="1"/>
          </p:nvPr>
        </p:nvSpPr>
        <p:spPr/>
        <p:txBody>
          <a:bodyPr/>
          <a:lstStyle/>
          <a:p>
            <a:r>
              <a:rPr lang="ru-RU" dirty="0" smtClean="0"/>
              <a:t>2,70 </a:t>
            </a:r>
            <a:r>
              <a:rPr lang="ru-RU" dirty="0"/>
              <a:t>руб. в месяц на один квадратный метр общей площади помещения при отсутствии лифтового оборудования;</a:t>
            </a:r>
          </a:p>
          <a:p>
            <a:r>
              <a:rPr lang="ru-RU" dirty="0"/>
              <a:t>3,20 руб. в месяц на один квадратный метр общей площади помещения при наличии лифтового оборудования.</a:t>
            </a:r>
          </a:p>
        </p:txBody>
      </p:sp>
    </p:spTree>
    <p:extLst>
      <p:ext uri="{BB962C8B-B14F-4D97-AF65-F5344CB8AC3E}">
        <p14:creationId xmlns:p14="http://schemas.microsoft.com/office/powerpoint/2010/main" val="64590017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a:t>Для типов многоквартирных домов "кирпичные "новое строительство", постройки после 1980 г." </a:t>
            </a:r>
          </a:p>
        </p:txBody>
      </p:sp>
      <p:sp>
        <p:nvSpPr>
          <p:cNvPr id="3" name="Объект 2"/>
          <p:cNvSpPr>
            <a:spLocks noGrp="1"/>
          </p:cNvSpPr>
          <p:nvPr>
            <p:ph idx="1"/>
          </p:nvPr>
        </p:nvSpPr>
        <p:spPr/>
        <p:txBody>
          <a:bodyPr/>
          <a:lstStyle/>
          <a:p>
            <a:pPr marL="114300" indent="0">
              <a:buNone/>
            </a:pPr>
            <a:r>
              <a:rPr lang="ru-RU" sz="2800" dirty="0" smtClean="0"/>
              <a:t>и "дома, построенные после 1999 года, категории "новое строительство кирпичные":</a:t>
            </a:r>
          </a:p>
          <a:p>
            <a:r>
              <a:rPr lang="ru-RU" dirty="0" smtClean="0"/>
              <a:t>2,56 </a:t>
            </a:r>
            <a:r>
              <a:rPr lang="ru-RU" dirty="0"/>
              <a:t>руб. в месяц на один квадратный метр общей площади помещения при отсутствии лифтового оборудования;</a:t>
            </a:r>
          </a:p>
          <a:p>
            <a:r>
              <a:rPr lang="ru-RU" dirty="0"/>
              <a:t>3,06 руб. в месяц на один квадратный метр общей площади помещения при наличии лифтового оборудования.</a:t>
            </a:r>
          </a:p>
        </p:txBody>
      </p:sp>
    </p:spTree>
    <p:extLst>
      <p:ext uri="{BB962C8B-B14F-4D97-AF65-F5344CB8AC3E}">
        <p14:creationId xmlns:p14="http://schemas.microsoft.com/office/powerpoint/2010/main" val="200581436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a:t>Для типов многоквартирных домов "панельные "новое строительство",</a:t>
            </a:r>
          </a:p>
        </p:txBody>
      </p:sp>
      <p:sp>
        <p:nvSpPr>
          <p:cNvPr id="3" name="Объект 2"/>
          <p:cNvSpPr>
            <a:spLocks noGrp="1"/>
          </p:cNvSpPr>
          <p:nvPr>
            <p:ph idx="1"/>
          </p:nvPr>
        </p:nvSpPr>
        <p:spPr/>
        <p:txBody>
          <a:bodyPr/>
          <a:lstStyle/>
          <a:p>
            <a:pPr marL="114300" indent="0">
              <a:buNone/>
            </a:pPr>
            <a:r>
              <a:rPr lang="ru-RU" dirty="0" smtClean="0"/>
              <a:t>постройки </a:t>
            </a:r>
            <a:r>
              <a:rPr lang="ru-RU" dirty="0"/>
              <a:t>после 1980 г." и "дома, построенные после 1999 года, категории "новое строительство панельные":</a:t>
            </a:r>
          </a:p>
          <a:p>
            <a:r>
              <a:rPr lang="ru-RU" dirty="0"/>
              <a:t>2,74 руб. в месяц на один квадратный метр общей площади помещения при отсутствии лифтового оборудования;</a:t>
            </a:r>
          </a:p>
          <a:p>
            <a:r>
              <a:rPr lang="ru-RU" dirty="0"/>
              <a:t>3,24 руб. в месяц на один квадратный метр общей площади помещения при наличии лифтового оборудования.</a:t>
            </a:r>
          </a:p>
          <a:p>
            <a:endParaRPr lang="ru-RU" dirty="0"/>
          </a:p>
        </p:txBody>
      </p:sp>
    </p:spTree>
    <p:extLst>
      <p:ext uri="{BB962C8B-B14F-4D97-AF65-F5344CB8AC3E}">
        <p14:creationId xmlns:p14="http://schemas.microsoft.com/office/powerpoint/2010/main" val="183134955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Поступление средств на ремонт дома</a:t>
            </a:r>
            <a:endParaRPr lang="ru-RU" dirty="0"/>
          </a:p>
        </p:txBody>
      </p:sp>
      <p:sp>
        <p:nvSpPr>
          <p:cNvPr id="3" name="Объект 2"/>
          <p:cNvSpPr>
            <a:spLocks noGrp="1"/>
          </p:cNvSpPr>
          <p:nvPr>
            <p:ph idx="1"/>
          </p:nvPr>
        </p:nvSpPr>
        <p:spPr/>
        <p:txBody>
          <a:bodyPr/>
          <a:lstStyle/>
          <a:p>
            <a:r>
              <a:rPr lang="ru-RU" b="1" dirty="0"/>
              <a:t>Дебет 51 (55) Кредит 76 </a:t>
            </a:r>
            <a:r>
              <a:rPr lang="ru-RU" dirty="0"/>
              <a:t>– поступили средства на ремонт дома.</a:t>
            </a:r>
          </a:p>
          <a:p>
            <a:pPr marL="114300" indent="0">
              <a:buNone/>
            </a:pPr>
            <a:r>
              <a:rPr lang="ru-RU" dirty="0"/>
              <a:t>Поскольку ТСЖ (ТСН) – некоммерческая организация, целью создания которой является, в частности, обеспечение ремонта общего имущества дома, средства, полученные на эти цели, переносите на </a:t>
            </a:r>
            <a:r>
              <a:rPr lang="ru-RU" u="sng" dirty="0"/>
              <a:t>счет 86</a:t>
            </a:r>
            <a:r>
              <a:rPr lang="ru-RU" dirty="0"/>
              <a:t>:</a:t>
            </a:r>
          </a:p>
          <a:p>
            <a:r>
              <a:rPr lang="ru-RU" b="1" dirty="0"/>
              <a:t>Дебет 76 Кредит 86 </a:t>
            </a:r>
            <a:r>
              <a:rPr lang="ru-RU" dirty="0"/>
              <a:t>– полученные на ремонт средства признаны целевыми.</a:t>
            </a:r>
          </a:p>
        </p:txBody>
      </p:sp>
    </p:spTree>
    <p:extLst>
      <p:ext uri="{BB962C8B-B14F-4D97-AF65-F5344CB8AC3E}">
        <p14:creationId xmlns:p14="http://schemas.microsoft.com/office/powerpoint/2010/main" val="231539704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Расходование полученных на ремонт средств отражайте следующим </a:t>
            </a:r>
            <a:r>
              <a:rPr lang="ru-RU" dirty="0" smtClean="0"/>
              <a:t>образом</a:t>
            </a:r>
            <a:endParaRPr lang="ru-RU" dirty="0"/>
          </a:p>
        </p:txBody>
      </p:sp>
      <p:sp>
        <p:nvSpPr>
          <p:cNvPr id="3" name="Объект 2"/>
          <p:cNvSpPr>
            <a:spLocks noGrp="1"/>
          </p:cNvSpPr>
          <p:nvPr>
            <p:ph idx="1"/>
          </p:nvPr>
        </p:nvSpPr>
        <p:spPr/>
        <p:txBody>
          <a:bodyPr>
            <a:normAutofit fontScale="85000" lnSpcReduction="20000"/>
          </a:bodyPr>
          <a:lstStyle/>
          <a:p>
            <a:r>
              <a:rPr lang="ru-RU" b="1" dirty="0" smtClean="0"/>
              <a:t>Дебет </a:t>
            </a:r>
            <a:r>
              <a:rPr lang="ru-RU" b="1" dirty="0"/>
              <a:t>60 Кредит 51 (55) </a:t>
            </a:r>
            <a:r>
              <a:rPr lang="ru-RU" dirty="0"/>
              <a:t>– перечислена оплата стороннему подрядчику, выполняющему ремонт;</a:t>
            </a:r>
          </a:p>
          <a:p>
            <a:r>
              <a:rPr lang="ru-RU" b="1" dirty="0"/>
              <a:t>Дебет 20 Кредит 60 </a:t>
            </a:r>
            <a:r>
              <a:rPr lang="ru-RU" dirty="0"/>
              <a:t>– отражены расходы на ремонт, выполняемый сторонними подрядчиками;</a:t>
            </a:r>
          </a:p>
          <a:p>
            <a:r>
              <a:rPr lang="ru-RU" b="1" dirty="0"/>
              <a:t>Дебет 19 Кредит 60 </a:t>
            </a:r>
            <a:r>
              <a:rPr lang="ru-RU" dirty="0"/>
              <a:t>– учтен входной НДС, предъявленный подрядчиками;</a:t>
            </a:r>
          </a:p>
          <a:p>
            <a:r>
              <a:rPr lang="ru-RU" b="1" dirty="0"/>
              <a:t>Дебет 20 Кредит 19 </a:t>
            </a:r>
            <a:r>
              <a:rPr lang="ru-RU" dirty="0"/>
              <a:t>– сумма НДС, предъявленная подрядчиками, отнесена на расходы на ремонт, выполняемый подрядным способом;</a:t>
            </a:r>
          </a:p>
          <a:p>
            <a:r>
              <a:rPr lang="ru-RU" b="1" dirty="0"/>
              <a:t>Дебет 20 Кредит 70 (69, 10…) </a:t>
            </a:r>
            <a:r>
              <a:rPr lang="ru-RU" dirty="0"/>
              <a:t>– отражены затраты на ремонт, производимый собственными силами ТСЖ (ТСН);</a:t>
            </a:r>
          </a:p>
          <a:p>
            <a:r>
              <a:rPr lang="ru-RU" b="1" dirty="0"/>
              <a:t>Дебет 86 Кредит 20 </a:t>
            </a:r>
            <a:r>
              <a:rPr lang="ru-RU" dirty="0"/>
              <a:t>– отражено расходование средств целевого финансирования;</a:t>
            </a:r>
          </a:p>
          <a:p>
            <a:r>
              <a:rPr lang="ru-RU" b="1" dirty="0"/>
              <a:t>Дебет 86 Кредит 68 </a:t>
            </a:r>
            <a:r>
              <a:rPr lang="ru-RU" b="1" dirty="0" err="1"/>
              <a:t>субсчет</a:t>
            </a:r>
            <a:r>
              <a:rPr lang="ru-RU" b="1" dirty="0"/>
              <a:t> «Расчеты по НДС»</a:t>
            </a:r>
            <a:r>
              <a:rPr lang="ru-RU" dirty="0"/>
              <a:t> – начислен НДС на работы по ремонту, производимому собственными силами ТСЖ (ТСН).</a:t>
            </a:r>
          </a:p>
          <a:p>
            <a:endParaRPr lang="ru-RU" dirty="0"/>
          </a:p>
        </p:txBody>
      </p:sp>
    </p:spTree>
    <p:extLst>
      <p:ext uri="{BB962C8B-B14F-4D97-AF65-F5344CB8AC3E}">
        <p14:creationId xmlns:p14="http://schemas.microsoft.com/office/powerpoint/2010/main" val="1991527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Товарищество создается</a:t>
            </a:r>
            <a:endParaRPr lang="ru-RU" dirty="0"/>
          </a:p>
        </p:txBody>
      </p:sp>
      <p:sp>
        <p:nvSpPr>
          <p:cNvPr id="3" name="Объект 2"/>
          <p:cNvSpPr>
            <a:spLocks noGrp="1"/>
          </p:cNvSpPr>
          <p:nvPr>
            <p:ph idx="1"/>
          </p:nvPr>
        </p:nvSpPr>
        <p:spPr>
          <a:xfrm>
            <a:off x="457200" y="1752600"/>
            <a:ext cx="8229600" cy="4700736"/>
          </a:xfrm>
        </p:spPr>
        <p:txBody>
          <a:bodyPr>
            <a:normAutofit fontScale="92500" lnSpcReduction="10000"/>
          </a:bodyPr>
          <a:lstStyle/>
          <a:p>
            <a:pPr marL="114300" indent="0">
              <a:buNone/>
            </a:pPr>
            <a:r>
              <a:rPr lang="ru-RU" b="1" dirty="0" smtClean="0"/>
              <a:t>если </a:t>
            </a:r>
            <a:r>
              <a:rPr lang="ru-RU" b="1" dirty="0"/>
              <a:t>число проголосовавших превышать 50% голосов от общего числа голосов собственников помещений</a:t>
            </a:r>
            <a:r>
              <a:rPr lang="ru-RU" dirty="0"/>
              <a:t> в многоквартирном </a:t>
            </a:r>
            <a:r>
              <a:rPr lang="ru-RU" dirty="0" smtClean="0"/>
              <a:t>доме.</a:t>
            </a:r>
          </a:p>
          <a:p>
            <a:pPr indent="228600"/>
            <a:r>
              <a:rPr lang="ru-RU" b="1" dirty="0" smtClean="0"/>
              <a:t>Количество </a:t>
            </a:r>
            <a:r>
              <a:rPr lang="ru-RU" b="1" dirty="0"/>
              <a:t>голосов</a:t>
            </a:r>
            <a:r>
              <a:rPr lang="ru-RU" dirty="0"/>
              <a:t>, которым обладает каждый собственник помещения в многоквартирном доме на общем собрании собственников помещений в данном доме, пропорционально его доле в праве общей собственности на общее имущество в данном доме.</a:t>
            </a:r>
          </a:p>
          <a:p>
            <a:pPr indent="228600"/>
            <a:r>
              <a:rPr lang="ru-RU" b="1" dirty="0"/>
              <a:t>Доля в праве общей собственности на общее имущество</a:t>
            </a:r>
            <a:r>
              <a:rPr lang="ru-RU" dirty="0"/>
              <a:t> в многоквартирном доме собственника помещения в этом доме пропорциональна размеру общей площади указанного помещения п.1 ст. 37 ЖК РФ.</a:t>
            </a:r>
          </a:p>
          <a:p>
            <a:endParaRPr lang="ru-RU" dirty="0"/>
          </a:p>
        </p:txBody>
      </p:sp>
    </p:spTree>
    <p:extLst>
      <p:ext uri="{BB962C8B-B14F-4D97-AF65-F5344CB8AC3E}">
        <p14:creationId xmlns:p14="http://schemas.microsoft.com/office/powerpoint/2010/main" val="241522640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приобретение ОС за счет целевых поступлений</a:t>
            </a:r>
            <a:endParaRPr lang="ru-RU" dirty="0"/>
          </a:p>
        </p:txBody>
      </p:sp>
      <p:sp>
        <p:nvSpPr>
          <p:cNvPr id="3" name="Объект 2"/>
          <p:cNvSpPr>
            <a:spLocks noGrp="1"/>
          </p:cNvSpPr>
          <p:nvPr>
            <p:ph idx="1"/>
          </p:nvPr>
        </p:nvSpPr>
        <p:spPr/>
        <p:txBody>
          <a:bodyPr>
            <a:normAutofit/>
          </a:bodyPr>
          <a:lstStyle/>
          <a:p>
            <a:r>
              <a:rPr lang="ru-RU" dirty="0" smtClean="0"/>
              <a:t>01 </a:t>
            </a:r>
            <a:r>
              <a:rPr lang="ru-RU" dirty="0"/>
              <a:t>"Основные средства";</a:t>
            </a:r>
          </a:p>
          <a:p>
            <a:r>
              <a:rPr lang="ru-RU" dirty="0"/>
              <a:t>08-4 "Приобретение объектов основных средств";</a:t>
            </a:r>
          </a:p>
          <a:p>
            <a:r>
              <a:rPr lang="ru-RU" dirty="0"/>
              <a:t>19-1 "Налог на добавленную стоимость при приобретении объектов основных средств";</a:t>
            </a:r>
          </a:p>
          <a:p>
            <a:r>
              <a:rPr lang="ru-RU" dirty="0"/>
              <a:t>51 "Расчетные счета";</a:t>
            </a:r>
          </a:p>
          <a:p>
            <a:r>
              <a:rPr lang="ru-RU" dirty="0"/>
              <a:t>60 "Расчеты с поставщиками и подрядчиками";</a:t>
            </a:r>
          </a:p>
          <a:p>
            <a:r>
              <a:rPr lang="ru-RU" dirty="0"/>
              <a:t>83 "Добавочный капитал";</a:t>
            </a:r>
          </a:p>
          <a:p>
            <a:r>
              <a:rPr lang="ru-RU" dirty="0"/>
              <a:t>86 "Целевое финансирование";</a:t>
            </a:r>
          </a:p>
          <a:p>
            <a:r>
              <a:rPr lang="ru-RU" dirty="0" smtClean="0"/>
              <a:t>010 </a:t>
            </a:r>
            <a:r>
              <a:rPr lang="ru-RU" dirty="0"/>
              <a:t>"Износ основных средств</a:t>
            </a:r>
            <a:r>
              <a:rPr lang="ru-RU" dirty="0" smtClean="0"/>
              <a:t>".</a:t>
            </a:r>
            <a:endParaRPr lang="ru-RU" dirty="0"/>
          </a:p>
        </p:txBody>
      </p:sp>
    </p:spTree>
    <p:extLst>
      <p:ext uri="{BB962C8B-B14F-4D97-AF65-F5344CB8AC3E}">
        <p14:creationId xmlns:p14="http://schemas.microsoft.com/office/powerpoint/2010/main" val="2576896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отражение в учете</a:t>
            </a:r>
            <a:endParaRPr lang="ru-RU" dirty="0"/>
          </a:p>
        </p:txBody>
      </p:sp>
      <p:sp>
        <p:nvSpPr>
          <p:cNvPr id="3" name="Объект 2"/>
          <p:cNvSpPr>
            <a:spLocks noGrp="1"/>
          </p:cNvSpPr>
          <p:nvPr>
            <p:ph idx="1"/>
          </p:nvPr>
        </p:nvSpPr>
        <p:spPr>
          <a:xfrm>
            <a:off x="457200" y="1752600"/>
            <a:ext cx="8229600" cy="4916760"/>
          </a:xfrm>
        </p:spPr>
        <p:txBody>
          <a:bodyPr>
            <a:normAutofit fontScale="85000" lnSpcReduction="20000"/>
          </a:bodyPr>
          <a:lstStyle/>
          <a:p>
            <a:r>
              <a:rPr lang="ru-RU" dirty="0"/>
              <a:t>Дебет 51 Кредит 60 - произведена оплата поставщику за офисную технику;</a:t>
            </a:r>
          </a:p>
          <a:p>
            <a:r>
              <a:rPr lang="ru-RU" dirty="0"/>
              <a:t>Дебет 08-4 Кредит 60 - поступившая оргтехника отражена в составе вложений во </a:t>
            </a:r>
            <a:r>
              <a:rPr lang="ru-RU" dirty="0" err="1"/>
              <a:t>внеоборотные</a:t>
            </a:r>
            <a:r>
              <a:rPr lang="ru-RU" dirty="0"/>
              <a:t> активы;</a:t>
            </a:r>
          </a:p>
          <a:p>
            <a:r>
              <a:rPr lang="ru-RU" dirty="0"/>
              <a:t>Дебет 19-1 Кредит 60 - отражена сумма НДС, предъявленная поставщиком;</a:t>
            </a:r>
          </a:p>
          <a:p>
            <a:r>
              <a:rPr lang="ru-RU" dirty="0"/>
              <a:t>Дебет 08-4 Кредит 19-1 - учтена в составе вложений во </a:t>
            </a:r>
            <a:r>
              <a:rPr lang="ru-RU" dirty="0" err="1"/>
              <a:t>внеоборотные</a:t>
            </a:r>
            <a:r>
              <a:rPr lang="ru-RU" dirty="0"/>
              <a:t> активы предъявленная поставщиком сумма НДС;</a:t>
            </a:r>
          </a:p>
          <a:p>
            <a:r>
              <a:rPr lang="ru-RU" dirty="0"/>
              <a:t>Дебет 01 Кредит 08-4 - отражена в составе объектов основных средств приобретенная оргтехника по первоначальной стоимости;</a:t>
            </a:r>
          </a:p>
          <a:p>
            <a:r>
              <a:rPr lang="ru-RU" dirty="0"/>
              <a:t>Дебет 86 Кредит 83 - отражено использование средств целевых поступлений;</a:t>
            </a:r>
          </a:p>
          <a:p>
            <a:r>
              <a:rPr lang="ru-RU" dirty="0" smtClean="0"/>
              <a:t>Записано 010 </a:t>
            </a:r>
            <a:r>
              <a:rPr lang="ru-RU" dirty="0"/>
              <a:t>- начислен износ по приобретенному основному средству (ежемесячно в течение установленного срока полезного использования).</a:t>
            </a:r>
          </a:p>
          <a:p>
            <a:endParaRPr lang="ru-RU" dirty="0"/>
          </a:p>
        </p:txBody>
      </p:sp>
    </p:spTree>
    <p:extLst>
      <p:ext uri="{BB962C8B-B14F-4D97-AF65-F5344CB8AC3E}">
        <p14:creationId xmlns:p14="http://schemas.microsoft.com/office/powerpoint/2010/main" val="270648468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Список использованной литературы</a:t>
            </a:r>
            <a:endParaRPr lang="ru-RU" dirty="0"/>
          </a:p>
        </p:txBody>
      </p:sp>
      <p:sp>
        <p:nvSpPr>
          <p:cNvPr id="3" name="Объект 2"/>
          <p:cNvSpPr>
            <a:spLocks noGrp="1"/>
          </p:cNvSpPr>
          <p:nvPr>
            <p:ph idx="1"/>
          </p:nvPr>
        </p:nvSpPr>
        <p:spPr/>
        <p:txBody>
          <a:bodyPr/>
          <a:lstStyle/>
          <a:p>
            <a:r>
              <a:rPr lang="ru-RU" dirty="0" err="1"/>
              <a:t>Парасоцкая</a:t>
            </a:r>
            <a:r>
              <a:rPr lang="ru-RU" dirty="0"/>
              <a:t> Н.Н. Товарищества собственников жилья: проблемы учета и налогообложения. // Бухгалтерский учет в бюджетных и некоммерческих организациях. – 2014. - № 18. </a:t>
            </a:r>
            <a:endParaRPr lang="ru-RU" b="1" dirty="0"/>
          </a:p>
          <a:p>
            <a:r>
              <a:rPr lang="ru-RU" dirty="0"/>
              <a:t>Семенихин В.В. Некоммерческие организации - налогообложение и бухучет. // </a:t>
            </a:r>
            <a:r>
              <a:rPr lang="ru-RU" dirty="0" err="1"/>
              <a:t>ГроссМедиа</a:t>
            </a:r>
            <a:r>
              <a:rPr lang="ru-RU" dirty="0"/>
              <a:t>, РОСБУХ.  </a:t>
            </a:r>
            <a:r>
              <a:rPr lang="ru-RU" dirty="0" smtClean="0"/>
              <a:t>2015.КонсультантПлюс</a:t>
            </a:r>
          </a:p>
          <a:p>
            <a:pPr marL="114300" indent="0">
              <a:buNone/>
            </a:pPr>
            <a:r>
              <a:rPr lang="ru-RU" dirty="0"/>
              <a:t>Информационно-справочные системы</a:t>
            </a:r>
          </a:p>
          <a:p>
            <a:pPr lvl="0"/>
            <a:r>
              <a:rPr lang="ru-RU" dirty="0" err="1"/>
              <a:t>КонсультантПлюс</a:t>
            </a:r>
            <a:r>
              <a:rPr lang="ru-RU" dirty="0"/>
              <a:t>. </a:t>
            </a:r>
            <a:r>
              <a:rPr lang="en-US" dirty="0"/>
              <a:t>URL</a:t>
            </a:r>
            <a:r>
              <a:rPr lang="ru-RU" dirty="0"/>
              <a:t>: http://www.consultant.ru/</a:t>
            </a:r>
          </a:p>
          <a:p>
            <a:pPr lvl="0"/>
            <a:r>
              <a:rPr lang="ru-RU" dirty="0" err="1"/>
              <a:t>СистемаГлавбух</a:t>
            </a:r>
            <a:r>
              <a:rPr lang="ru-RU" dirty="0"/>
              <a:t>. </a:t>
            </a:r>
            <a:r>
              <a:rPr lang="en-US" dirty="0"/>
              <a:t>URL:  </a:t>
            </a:r>
            <a:r>
              <a:rPr lang="ru-RU" dirty="0"/>
              <a:t>www.1gl.ru</a:t>
            </a:r>
          </a:p>
          <a:p>
            <a:endParaRPr lang="ru-RU" b="1" dirty="0"/>
          </a:p>
        </p:txBody>
      </p:sp>
    </p:spTree>
    <p:extLst>
      <p:ext uri="{BB962C8B-B14F-4D97-AF65-F5344CB8AC3E}">
        <p14:creationId xmlns:p14="http://schemas.microsoft.com/office/powerpoint/2010/main" val="1267581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Пример</a:t>
            </a:r>
            <a:r>
              <a:rPr lang="ru-RU" dirty="0"/>
              <a:t>.</a:t>
            </a:r>
          </a:p>
        </p:txBody>
      </p:sp>
      <p:sp>
        <p:nvSpPr>
          <p:cNvPr id="3" name="Объект 2"/>
          <p:cNvSpPr>
            <a:spLocks noGrp="1"/>
          </p:cNvSpPr>
          <p:nvPr>
            <p:ph idx="1"/>
          </p:nvPr>
        </p:nvSpPr>
        <p:spPr/>
        <p:txBody>
          <a:bodyPr/>
          <a:lstStyle/>
          <a:p>
            <a:pPr algn="just"/>
            <a:r>
              <a:rPr lang="ru-RU" dirty="0" smtClean="0"/>
              <a:t>В </a:t>
            </a:r>
            <a:r>
              <a:rPr lang="ru-RU" dirty="0"/>
              <a:t>многоквартирном доме находятся 10 двухкомнатных квартир площадью 55 кв. м каждая и 10 трехкомнатных квартир, каждая площадью 80 кв. м. Все квартиры в доме приватизированы. На первом этаже данного дома располагается магазин площадью 150 кв. м, принадлежащий ООО "Алмаз".</a:t>
            </a:r>
          </a:p>
          <a:p>
            <a:endParaRPr lang="ru-RU" dirty="0"/>
          </a:p>
        </p:txBody>
      </p:sp>
    </p:spTree>
    <p:extLst>
      <p:ext uri="{BB962C8B-B14F-4D97-AF65-F5344CB8AC3E}">
        <p14:creationId xmlns:p14="http://schemas.microsoft.com/office/powerpoint/2010/main" val="32966825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тека">
  <a:themeElements>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Аптека">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птека">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983</TotalTime>
  <Words>4840</Words>
  <Application>Microsoft Office PowerPoint</Application>
  <PresentationFormat>Экран (4:3)</PresentationFormat>
  <Paragraphs>364</Paragraphs>
  <Slides>82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82</vt:i4>
      </vt:variant>
    </vt:vector>
  </HeadingPairs>
  <TitlesOfParts>
    <vt:vector size="83" baseType="lpstr">
      <vt:lpstr>Аптека</vt:lpstr>
      <vt:lpstr>Создание и государственная регистрация ТСН</vt:lpstr>
      <vt:lpstr>Новые организационно-правовые формы</vt:lpstr>
      <vt:lpstr>ТСН – это некоммерческая корпоративная организация</vt:lpstr>
      <vt:lpstr>Устав товарищества собственников недвижимости</vt:lpstr>
      <vt:lpstr>высший орган ТСН</vt:lpstr>
      <vt:lpstr>Исполнительные органы</vt:lpstr>
      <vt:lpstr>Товариществом собственников жилья </vt:lpstr>
      <vt:lpstr>Товарищество создается</vt:lpstr>
      <vt:lpstr>Пример.</vt:lpstr>
      <vt:lpstr>Презентация PowerPoint</vt:lpstr>
      <vt:lpstr>порядок расчета доли в праве общей собственности на общее имущество:</vt:lpstr>
      <vt:lpstr>Количество голосов собственника помещения</vt:lpstr>
      <vt:lpstr>порядок регистрации ТСН</vt:lpstr>
      <vt:lpstr>для регистрации потребуются следующие документы:</vt:lpstr>
      <vt:lpstr>Презентация PowerPoint</vt:lpstr>
      <vt:lpstr>Через 3 дня в регистрирующем органе получают:</vt:lpstr>
      <vt:lpstr>уведомление с кодами статистики общероссийских классификаторов</vt:lpstr>
      <vt:lpstr>После регистрации необходимо получить МКД от предыдущего управляющего домом</vt:lpstr>
      <vt:lpstr>К Заявлению прилагаются следующие документы: </vt:lpstr>
      <vt:lpstr>Презентация PowerPoint</vt:lpstr>
      <vt:lpstr>В 30-дневный срок после приема Заявления организация, осуществлявшая управление многоквартирным домом:</vt:lpstr>
      <vt:lpstr>После принятия документов</vt:lpstr>
      <vt:lpstr>Обязанность раскрытия информации</vt:lpstr>
      <vt:lpstr>Обязанность раскрытия информации</vt:lpstr>
      <vt:lpstr>Презентация PowerPoint</vt:lpstr>
      <vt:lpstr>Презентация PowerPoint</vt:lpstr>
      <vt:lpstr>Презентация PowerPoint</vt:lpstr>
      <vt:lpstr>Презентация PowerPoint</vt:lpstr>
      <vt:lpstr>Презентация PowerPoint</vt:lpstr>
      <vt:lpstr>Товариществами информация раскрывается путем </vt:lpstr>
      <vt:lpstr>Товариществами информация раскрывается путем </vt:lpstr>
      <vt:lpstr>Примерный перечень документов ТСН :</vt:lpstr>
      <vt:lpstr>Примерный перечень документов ТСН :</vt:lpstr>
      <vt:lpstr>Полномочия органов управления ТСЖ</vt:lpstr>
      <vt:lpstr>Компетенции общего собрания членов ТСН</vt:lpstr>
      <vt:lpstr>Компетенции общего собрания членов ТСН</vt:lpstr>
      <vt:lpstr>Компетенции общего собрания членов ТСН</vt:lpstr>
      <vt:lpstr>Компетенции общего собрания членов ТСН</vt:lpstr>
      <vt:lpstr>Правление товарищества собственников жилья</vt:lpstr>
      <vt:lpstr>Правление товарищества собственников жилья</vt:lpstr>
      <vt:lpstr>обязанности правления :</vt:lpstr>
      <vt:lpstr>обязанности правления :</vt:lpstr>
      <vt:lpstr>Председатель правления товарищества </vt:lpstr>
      <vt:lpstr>Председатель правления товарищества</vt:lpstr>
      <vt:lpstr>Ведение бухгалтерского учета</vt:lpstr>
      <vt:lpstr>ответственность</vt:lpstr>
      <vt:lpstr>Под грубым нарушением требований к бухгалтерскому учету понимается:</vt:lpstr>
      <vt:lpstr>Презентация PowerPoint</vt:lpstr>
      <vt:lpstr>при составлении бухгалтерской отчетности некоммерческие организации руководствуются:</vt:lpstr>
      <vt:lpstr>Отчетность</vt:lpstr>
      <vt:lpstr>Целевые поступления, не учитываемые в доходах по УСН при наличии раздельного учета</vt:lpstr>
      <vt:lpstr>учетные регистры</vt:lpstr>
      <vt:lpstr>Обязательные платежи, вступительные и иные взносы членов ТСЖ, суммы поступившего бюджетного финансирования</vt:lpstr>
      <vt:lpstr>Обязательные платежи, вступительные и иные взносы членов ТСЖ, суммы поступившего бюджетного финансирования</vt:lpstr>
      <vt:lpstr>Обязательные платежи, вступительные и иные взносы членов ТСЖ, суммы поступившего бюджетного финансирования</vt:lpstr>
      <vt:lpstr>Поступление целевых средств отражайте в учете в зависимости от источника их покрытия:</vt:lpstr>
      <vt:lpstr>Презентация PowerPoint</vt:lpstr>
      <vt:lpstr>Презентация PowerPoint</vt:lpstr>
      <vt:lpstr>Презентация PowerPoint</vt:lpstr>
      <vt:lpstr>Учет коммунальных платежей</vt:lpstr>
      <vt:lpstr>Учет коммунальных платежей</vt:lpstr>
      <vt:lpstr>Учет коммунальных платежей</vt:lpstr>
      <vt:lpstr>Презентация PowerPoint</vt:lpstr>
      <vt:lpstr>Презентация PowerPoint</vt:lpstr>
      <vt:lpstr>Презентация PowerPoint</vt:lpstr>
      <vt:lpstr>операции, связанные с приносящей доход деятельностью ТСЖ </vt:lpstr>
      <vt:lpstr>Презентация PowerPoint</vt:lpstr>
      <vt:lpstr>Презентация PowerPoint</vt:lpstr>
      <vt:lpstr>Ремонт общего имущества многоквартирного дома</vt:lpstr>
      <vt:lpstr>в 2016 году минимальный размер взноса на капитальный ремонт общего имущества в многоквартирных домах в Санкт-Петербурге для собственников помещений в многоквартирных домах </vt:lpstr>
      <vt:lpstr>Презентация PowerPoint</vt:lpstr>
      <vt:lpstr>Презентация PowerPoint</vt:lpstr>
      <vt:lpstr>Для типа многоквартирных домов "хрущевки" панельные, постройки 1957-1970 гг.":</vt:lpstr>
      <vt:lpstr>Для типов многоквартирных домов "кирпичные, постройки 1970-1980 гг." и "деревянные дома":</vt:lpstr>
      <vt:lpstr>Для типа многоквартирных домов "панельные, постройки 1970-1980 гг."</vt:lpstr>
      <vt:lpstr>Для типов многоквартирных домов "кирпичные "новое строительство", постройки после 1980 г." </vt:lpstr>
      <vt:lpstr>Для типов многоквартирных домов "панельные "новое строительство",</vt:lpstr>
      <vt:lpstr>Поступление средств на ремонт дома</vt:lpstr>
      <vt:lpstr>Расходование полученных на ремонт средств отражайте следующим образом</vt:lpstr>
      <vt:lpstr>приобретение ОС за счет целевых поступлений</vt:lpstr>
      <vt:lpstr>отражение в учете</vt:lpstr>
      <vt:lpstr>Список использованной литературы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Создание и государственная регистрация ТСЖ</dc:title>
  <dc:creator>Татьяна</dc:creator>
  <cp:lastModifiedBy>Татьяна</cp:lastModifiedBy>
  <cp:revision>41</cp:revision>
  <dcterms:created xsi:type="dcterms:W3CDTF">2015-12-10T16:50:23Z</dcterms:created>
  <dcterms:modified xsi:type="dcterms:W3CDTF">2015-12-20T16:44:08Z</dcterms:modified>
</cp:coreProperties>
</file>